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6"/>
  </p:notesMasterIdLst>
  <p:sldIdLst>
    <p:sldId id="256" r:id="rId4"/>
    <p:sldId id="805" r:id="rId5"/>
    <p:sldId id="752" r:id="rId6"/>
    <p:sldId id="289" r:id="rId7"/>
    <p:sldId id="737" r:id="rId8"/>
    <p:sldId id="750" r:id="rId9"/>
    <p:sldId id="802" r:id="rId10"/>
    <p:sldId id="722" r:id="rId11"/>
    <p:sldId id="295" r:id="rId12"/>
    <p:sldId id="812" r:id="rId13"/>
    <p:sldId id="777" r:id="rId14"/>
    <p:sldId id="807" r:id="rId15"/>
    <p:sldId id="720" r:id="rId16"/>
    <p:sldId id="808" r:id="rId17"/>
    <p:sldId id="806" r:id="rId18"/>
    <p:sldId id="743" r:id="rId19"/>
    <p:sldId id="745" r:id="rId20"/>
    <p:sldId id="746" r:id="rId21"/>
    <p:sldId id="774" r:id="rId22"/>
    <p:sldId id="766" r:id="rId23"/>
    <p:sldId id="773" r:id="rId24"/>
    <p:sldId id="306" r:id="rId25"/>
    <p:sldId id="803" r:id="rId26"/>
    <p:sldId id="801" r:id="rId27"/>
    <p:sldId id="767" r:id="rId28"/>
    <p:sldId id="809" r:id="rId29"/>
    <p:sldId id="810" r:id="rId30"/>
    <p:sldId id="811" r:id="rId31"/>
    <p:sldId id="804" r:id="rId32"/>
    <p:sldId id="728" r:id="rId33"/>
    <p:sldId id="729" r:id="rId34"/>
    <p:sldId id="73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>
    <p:extLst>
      <p:ext uri="{19B8F6BF-5375-455C-9EA6-DF929625EA0E}">
        <p15:presenceInfo xmlns:p15="http://schemas.microsoft.com/office/powerpoint/2012/main" userId="Owner" providerId="None"/>
      </p:ext>
    </p:extLst>
  </p:cmAuthor>
  <p:cmAuthor id="2" name="branko milanovic" initials="bm" lastIdx="1" clrIdx="1">
    <p:extLst>
      <p:ext uri="{19B8F6BF-5375-455C-9EA6-DF929625EA0E}">
        <p15:presenceInfo xmlns:p15="http://schemas.microsoft.com/office/powerpoint/2012/main" userId="1f909673e762ac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95827"/>
  </p:normalViewPr>
  <p:slideViewPr>
    <p:cSldViewPr snapToGrid="0">
      <p:cViewPr varScale="1">
        <p:scale>
          <a:sx n="107" d="100"/>
          <a:sy n="107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Zweynert De Cadena NewForum" userId="3040c18d-355e-48c0-868a-3dc2cebb8a13" providerId="ADAL" clId="{F9B44ED4-87A9-1A4C-9DFF-7EAABE37666B}"/>
    <pc:docChg chg="modSld">
      <pc:chgData name="Anne Zweynert De Cadena NewForum" userId="3040c18d-355e-48c0-868a-3dc2cebb8a13" providerId="ADAL" clId="{F9B44ED4-87A9-1A4C-9DFF-7EAABE37666B}" dt="2023-11-10T06:35:30.108" v="2" actId="404"/>
      <pc:docMkLst>
        <pc:docMk/>
      </pc:docMkLst>
      <pc:sldChg chg="modSp mod">
        <pc:chgData name="Anne Zweynert De Cadena NewForum" userId="3040c18d-355e-48c0-868a-3dc2cebb8a13" providerId="ADAL" clId="{F9B44ED4-87A9-1A4C-9DFF-7EAABE37666B}" dt="2023-11-10T06:35:30.108" v="2" actId="404"/>
        <pc:sldMkLst>
          <pc:docMk/>
          <pc:sldMk cId="135473111" sldId="734"/>
        </pc:sldMkLst>
        <pc:graphicFrameChg chg="mod modGraphic">
          <ac:chgData name="Anne Zweynert De Cadena NewForum" userId="3040c18d-355e-48c0-868a-3dc2cebb8a13" providerId="ADAL" clId="{F9B44ED4-87A9-1A4C-9DFF-7EAABE37666B}" dt="2023-11-10T06:35:30.108" v="2" actId="404"/>
          <ac:graphicFrameMkLst>
            <pc:docMk/>
            <pc:sldMk cId="135473111" sldId="734"/>
            <ac:graphicFrameMk id="5" creationId="{563F243B-C702-40E1-9947-AE72F8FB2CD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ranko\VOTER\lis_results\updated_LIS_files\USA\US87_13_data_revis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rgbClr val="0070C0"/>
                </a:solidFill>
              </a:ln>
              <a:effectLst/>
            </c:spPr>
          </c:marker>
          <c:xVal>
            <c:numRef>
              <c:f>DATA!$C$179:$C$196</c:f>
              <c:numCache>
                <c:formatCode>General</c:formatCode>
                <c:ptCount val="18"/>
                <c:pt idx="0">
                  <c:v>1984</c:v>
                </c:pt>
                <c:pt idx="1">
                  <c:v>1989</c:v>
                </c:pt>
                <c:pt idx="2">
                  <c:v>1991</c:v>
                </c:pt>
                <c:pt idx="3">
                  <c:v>1994</c:v>
                </c:pt>
                <c:pt idx="4">
                  <c:v>1995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xVal>
          <c:yVal>
            <c:numRef>
              <c:f>DATA!$E$179:$E$196</c:f>
              <c:numCache>
                <c:formatCode>0.000</c:formatCode>
                <c:ptCount val="18"/>
                <c:pt idx="0">
                  <c:v>0.85591660000000003</c:v>
                </c:pt>
                <c:pt idx="1">
                  <c:v>0.85267340000000003</c:v>
                </c:pt>
                <c:pt idx="2">
                  <c:v>0.84341999999999995</c:v>
                </c:pt>
                <c:pt idx="3">
                  <c:v>0.84987199999999996</c:v>
                </c:pt>
                <c:pt idx="4">
                  <c:v>0.84801519999999997</c:v>
                </c:pt>
                <c:pt idx="5">
                  <c:v>0.85314840000000003</c:v>
                </c:pt>
                <c:pt idx="6">
                  <c:v>0.84837750000000001</c:v>
                </c:pt>
                <c:pt idx="7">
                  <c:v>0.86965049999999999</c:v>
                </c:pt>
                <c:pt idx="8">
                  <c:v>0.88354049999999995</c:v>
                </c:pt>
                <c:pt idx="9">
                  <c:v>0.88786019999999999</c:v>
                </c:pt>
                <c:pt idx="10">
                  <c:v>0.87455190000000005</c:v>
                </c:pt>
                <c:pt idx="11">
                  <c:v>0.8864303</c:v>
                </c:pt>
                <c:pt idx="12">
                  <c:v>0.90004419999999996</c:v>
                </c:pt>
                <c:pt idx="13">
                  <c:v>0.91090150000000003</c:v>
                </c:pt>
                <c:pt idx="14">
                  <c:v>0.92013049999999996</c:v>
                </c:pt>
                <c:pt idx="15">
                  <c:v>0.92675439999999998</c:v>
                </c:pt>
                <c:pt idx="16">
                  <c:v>0.92859510000000001</c:v>
                </c:pt>
                <c:pt idx="17">
                  <c:v>0.92748909999999996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34-4D53-A427-FA4A722A5C51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DATA!$C$179:$C$196</c:f>
              <c:numCache>
                <c:formatCode>General</c:formatCode>
                <c:ptCount val="18"/>
                <c:pt idx="0">
                  <c:v>1984</c:v>
                </c:pt>
                <c:pt idx="1">
                  <c:v>1989</c:v>
                </c:pt>
                <c:pt idx="2">
                  <c:v>1991</c:v>
                </c:pt>
                <c:pt idx="3">
                  <c:v>1994</c:v>
                </c:pt>
                <c:pt idx="4">
                  <c:v>1995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xVal>
          <c:yVal>
            <c:numRef>
              <c:f>DATA!$D$179:$D$196</c:f>
              <c:numCache>
                <c:formatCode>0.000</c:formatCode>
                <c:ptCount val="18"/>
                <c:pt idx="0">
                  <c:v>0.48655579999999998</c:v>
                </c:pt>
                <c:pt idx="1">
                  <c:v>0.4882166</c:v>
                </c:pt>
                <c:pt idx="2">
                  <c:v>0.48622349999999998</c:v>
                </c:pt>
                <c:pt idx="3">
                  <c:v>0.50750870000000003</c:v>
                </c:pt>
                <c:pt idx="4">
                  <c:v>0.50263150000000001</c:v>
                </c:pt>
                <c:pt idx="5">
                  <c:v>0.51336020000000004</c:v>
                </c:pt>
                <c:pt idx="6">
                  <c:v>0.52494019999999997</c:v>
                </c:pt>
                <c:pt idx="7">
                  <c:v>0.54384880000000002</c:v>
                </c:pt>
                <c:pt idx="8">
                  <c:v>0.55024309999999998</c:v>
                </c:pt>
                <c:pt idx="9">
                  <c:v>0.55953980000000003</c:v>
                </c:pt>
                <c:pt idx="10">
                  <c:v>0.5546392</c:v>
                </c:pt>
                <c:pt idx="11">
                  <c:v>0.555867</c:v>
                </c:pt>
                <c:pt idx="12">
                  <c:v>0.5646989</c:v>
                </c:pt>
                <c:pt idx="13">
                  <c:v>0.56356110000000004</c:v>
                </c:pt>
                <c:pt idx="14">
                  <c:v>0.56395430000000002</c:v>
                </c:pt>
                <c:pt idx="15">
                  <c:v>0.55444519999999997</c:v>
                </c:pt>
                <c:pt idx="16">
                  <c:v>0.55314220000000003</c:v>
                </c:pt>
                <c:pt idx="17">
                  <c:v>0.54556340000000003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34-4D53-A427-FA4A722A5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714576"/>
        <c:axId val="305714968"/>
      </c:scatterChart>
      <c:valAx>
        <c:axId val="305714576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5714968"/>
        <c:crosses val="autoZero"/>
        <c:crossBetween val="midCat"/>
      </c:valAx>
      <c:valAx>
        <c:axId val="30571496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Gini coefficient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5714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rgbClr val="0070C0"/>
                </a:solidFill>
              </a:ln>
              <a:effectLst/>
            </c:spPr>
          </c:marker>
          <c:xVal>
            <c:numRef>
              <c:f>DATA!$C$366:$C$378</c:f>
              <c:numCache>
                <c:formatCode>General</c:formatCode>
                <c:ptCount val="13"/>
                <c:pt idx="0">
                  <c:v>1979</c:v>
                </c:pt>
                <c:pt idx="1">
                  <c:v>1986</c:v>
                </c:pt>
                <c:pt idx="2">
                  <c:v>1991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2020</c:v>
                </c:pt>
              </c:numCache>
            </c:numRef>
          </c:xVal>
          <c:yVal>
            <c:numRef>
              <c:f>DATA!$E$366:$E$378</c:f>
              <c:numCache>
                <c:formatCode>0.0000</c:formatCode>
                <c:ptCount val="13"/>
                <c:pt idx="0">
                  <c:v>0.89216280000000003</c:v>
                </c:pt>
                <c:pt idx="1">
                  <c:v>0.8795366</c:v>
                </c:pt>
                <c:pt idx="2">
                  <c:v>0.87961500000000004</c:v>
                </c:pt>
                <c:pt idx="3">
                  <c:v>0.87687879999999996</c:v>
                </c:pt>
                <c:pt idx="4">
                  <c:v>0.90698939999999995</c:v>
                </c:pt>
                <c:pt idx="5">
                  <c:v>0.91332139999999995</c:v>
                </c:pt>
                <c:pt idx="6">
                  <c:v>0.90576559999999995</c:v>
                </c:pt>
                <c:pt idx="7">
                  <c:v>0.92977089999999996</c:v>
                </c:pt>
                <c:pt idx="8">
                  <c:v>0.92795939999999999</c:v>
                </c:pt>
                <c:pt idx="9">
                  <c:v>0.93176749999999997</c:v>
                </c:pt>
                <c:pt idx="10">
                  <c:v>0.94200550000000005</c:v>
                </c:pt>
                <c:pt idx="11">
                  <c:v>0.94152999999999998</c:v>
                </c:pt>
                <c:pt idx="12">
                  <c:v>0.94968090000000005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D9-4C30-BCA3-9703108D2EB1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DATA!$C$366:$C$378</c:f>
              <c:numCache>
                <c:formatCode>General</c:formatCode>
                <c:ptCount val="13"/>
                <c:pt idx="0">
                  <c:v>1979</c:v>
                </c:pt>
                <c:pt idx="1">
                  <c:v>1986</c:v>
                </c:pt>
                <c:pt idx="2">
                  <c:v>1991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2020</c:v>
                </c:pt>
              </c:numCache>
            </c:numRef>
          </c:xVal>
          <c:yVal>
            <c:numRef>
              <c:f>DATA!$D$366:$D$378</c:f>
              <c:numCache>
                <c:formatCode>0.0000</c:formatCode>
                <c:ptCount val="13"/>
                <c:pt idx="0">
                  <c:v>0.45980510000000002</c:v>
                </c:pt>
                <c:pt idx="1">
                  <c:v>0.55137709999999995</c:v>
                </c:pt>
                <c:pt idx="2">
                  <c:v>0.55710729999999997</c:v>
                </c:pt>
                <c:pt idx="3">
                  <c:v>0.58501259999999999</c:v>
                </c:pt>
                <c:pt idx="4">
                  <c:v>0.58416239999999997</c:v>
                </c:pt>
                <c:pt idx="5">
                  <c:v>0.58334750000000002</c:v>
                </c:pt>
                <c:pt idx="6">
                  <c:v>0.5718801</c:v>
                </c:pt>
                <c:pt idx="7">
                  <c:v>0.58893260000000003</c:v>
                </c:pt>
                <c:pt idx="8">
                  <c:v>0.58277920000000005</c:v>
                </c:pt>
                <c:pt idx="9">
                  <c:v>0.58127010000000001</c:v>
                </c:pt>
                <c:pt idx="10">
                  <c:v>0.5659284</c:v>
                </c:pt>
                <c:pt idx="11">
                  <c:v>0.56279179999999995</c:v>
                </c:pt>
                <c:pt idx="12">
                  <c:v>0.56335659999999999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6D9-4C30-BCA3-9703108D2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123016"/>
        <c:axId val="308126544"/>
      </c:scatterChart>
      <c:valAx>
        <c:axId val="308123016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8126544"/>
        <c:crosses val="autoZero"/>
        <c:crossBetween val="midCat"/>
      </c:valAx>
      <c:valAx>
        <c:axId val="308126544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Gini coefficient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8123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266273024514317E-2"/>
          <c:y val="4.8162145016562664E-2"/>
          <c:w val="0.90925811206264262"/>
          <c:h val="0.8436660107709977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rgbClr val="FF6600"/>
                </a:solidFill>
              </a:ln>
              <a:effectLst/>
            </c:spPr>
          </c:marker>
          <c:xVal>
            <c:numRef>
              <c:f>DATA!$C$143:$C$164</c:f>
              <c:numCache>
                <c:formatCode>General</c:formatCode>
                <c:ptCount val="22"/>
                <c:pt idx="0">
                  <c:v>1974</c:v>
                </c:pt>
                <c:pt idx="1">
                  <c:v>1979</c:v>
                </c:pt>
                <c:pt idx="2">
                  <c:v>1986</c:v>
                </c:pt>
                <c:pt idx="3">
                  <c:v>1991</c:v>
                </c:pt>
                <c:pt idx="4">
                  <c:v>1994</c:v>
                </c:pt>
                <c:pt idx="5">
                  <c:v>1997</c:v>
                </c:pt>
                <c:pt idx="6">
                  <c:v>2000</c:v>
                </c:pt>
                <c:pt idx="7">
                  <c:v>2004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numCache>
            </c:numRef>
          </c:xVal>
          <c:yVal>
            <c:numRef>
              <c:f>DATA!$D$143:$D$164</c:f>
              <c:numCache>
                <c:formatCode>0.000</c:formatCode>
                <c:ptCount val="22"/>
                <c:pt idx="0">
                  <c:v>0.46022049999999998</c:v>
                </c:pt>
                <c:pt idx="1">
                  <c:v>0.47509760000000001</c:v>
                </c:pt>
                <c:pt idx="2">
                  <c:v>0.50869209999999998</c:v>
                </c:pt>
                <c:pt idx="3">
                  <c:v>0.51846639999999999</c:v>
                </c:pt>
                <c:pt idx="4">
                  <c:v>0.54067980000000004</c:v>
                </c:pt>
                <c:pt idx="5">
                  <c:v>0.53802859999999997</c:v>
                </c:pt>
                <c:pt idx="6">
                  <c:v>0.53308140000000004</c:v>
                </c:pt>
                <c:pt idx="7">
                  <c:v>0.54076610000000003</c:v>
                </c:pt>
                <c:pt idx="8">
                  <c:v>0.53472169999999997</c:v>
                </c:pt>
                <c:pt idx="9">
                  <c:v>0.54442650000000004</c:v>
                </c:pt>
                <c:pt idx="10">
                  <c:v>0.55650010000000005</c:v>
                </c:pt>
                <c:pt idx="11">
                  <c:v>0.55884480000000003</c:v>
                </c:pt>
                <c:pt idx="12">
                  <c:v>0.56589739999999999</c:v>
                </c:pt>
                <c:pt idx="13">
                  <c:v>0.56478919999999999</c:v>
                </c:pt>
                <c:pt idx="14">
                  <c:v>0.55885949999999995</c:v>
                </c:pt>
                <c:pt idx="15">
                  <c:v>0.55973110000000004</c:v>
                </c:pt>
                <c:pt idx="16">
                  <c:v>0.56102110000000005</c:v>
                </c:pt>
                <c:pt idx="17">
                  <c:v>0.55804160000000003</c:v>
                </c:pt>
                <c:pt idx="18">
                  <c:v>0.55852559999999996</c:v>
                </c:pt>
                <c:pt idx="19">
                  <c:v>0.55657860000000003</c:v>
                </c:pt>
                <c:pt idx="20">
                  <c:v>0.55408800000000002</c:v>
                </c:pt>
                <c:pt idx="21">
                  <c:v>0.56536819999999999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CD-4734-ABB2-810A59403528}"/>
            </c:ext>
          </c:extLst>
        </c:ser>
        <c:ser>
          <c:idx val="1"/>
          <c:order val="1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DATA!$C$143:$C$164</c:f>
              <c:numCache>
                <c:formatCode>General</c:formatCode>
                <c:ptCount val="22"/>
                <c:pt idx="0">
                  <c:v>1974</c:v>
                </c:pt>
                <c:pt idx="1">
                  <c:v>1979</c:v>
                </c:pt>
                <c:pt idx="2">
                  <c:v>1986</c:v>
                </c:pt>
                <c:pt idx="3">
                  <c:v>1991</c:v>
                </c:pt>
                <c:pt idx="4">
                  <c:v>1994</c:v>
                </c:pt>
                <c:pt idx="5">
                  <c:v>1997</c:v>
                </c:pt>
                <c:pt idx="6">
                  <c:v>2000</c:v>
                </c:pt>
                <c:pt idx="7">
                  <c:v>2004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numCache>
            </c:numRef>
          </c:xVal>
          <c:yVal>
            <c:numRef>
              <c:f>DATA!$E$143:$E$164</c:f>
              <c:numCache>
                <c:formatCode>0.000</c:formatCode>
                <c:ptCount val="22"/>
                <c:pt idx="0">
                  <c:v>0.91783349999999997</c:v>
                </c:pt>
                <c:pt idx="1">
                  <c:v>0.89343859999999997</c:v>
                </c:pt>
                <c:pt idx="2">
                  <c:v>0.89312599999999998</c:v>
                </c:pt>
                <c:pt idx="3">
                  <c:v>0.89229749999999997</c:v>
                </c:pt>
                <c:pt idx="4">
                  <c:v>0.90278829999999999</c:v>
                </c:pt>
                <c:pt idx="5">
                  <c:v>0.90399030000000002</c:v>
                </c:pt>
                <c:pt idx="6">
                  <c:v>0.90317219999999998</c:v>
                </c:pt>
                <c:pt idx="7">
                  <c:v>0.91853099999999999</c:v>
                </c:pt>
                <c:pt idx="8">
                  <c:v>0.91659210000000002</c:v>
                </c:pt>
                <c:pt idx="9">
                  <c:v>0.92795269999999996</c:v>
                </c:pt>
                <c:pt idx="10">
                  <c:v>0.92908970000000002</c:v>
                </c:pt>
                <c:pt idx="11">
                  <c:v>0.92910490000000001</c:v>
                </c:pt>
                <c:pt idx="12">
                  <c:v>0.93246600000000002</c:v>
                </c:pt>
                <c:pt idx="13">
                  <c:v>0.93255790000000005</c:v>
                </c:pt>
                <c:pt idx="14">
                  <c:v>0.9344827</c:v>
                </c:pt>
                <c:pt idx="15">
                  <c:v>0.92108630000000002</c:v>
                </c:pt>
                <c:pt idx="16">
                  <c:v>0.92078859999999996</c:v>
                </c:pt>
                <c:pt idx="17">
                  <c:v>0.91156630000000005</c:v>
                </c:pt>
                <c:pt idx="18">
                  <c:v>0.91311370000000003</c:v>
                </c:pt>
                <c:pt idx="19">
                  <c:v>0.9076128</c:v>
                </c:pt>
                <c:pt idx="20">
                  <c:v>0.89178959999999996</c:v>
                </c:pt>
                <c:pt idx="21">
                  <c:v>0.8981093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CD-4734-ABB2-810A59403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14136"/>
        <c:axId val="305314528"/>
      </c:scatterChart>
      <c:valAx>
        <c:axId val="305314136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5314528"/>
        <c:crosses val="autoZero"/>
        <c:crossBetween val="midCat"/>
      </c:valAx>
      <c:valAx>
        <c:axId val="30531452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5314136"/>
        <c:crosses val="autoZero"/>
        <c:crossBetween val="midCat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rgbClr val="0070C0"/>
                </a:solidFill>
              </a:ln>
              <a:effectLst/>
            </c:spPr>
          </c:marker>
          <c:xVal>
            <c:numRef>
              <c:f>DATA!$C$199:$C$209</c:f>
              <c:numCache>
                <c:formatCode>General</c:formatCode>
                <c:ptCount val="11"/>
                <c:pt idx="0">
                  <c:v>1979</c:v>
                </c:pt>
                <c:pt idx="1">
                  <c:v>1986</c:v>
                </c:pt>
                <c:pt idx="2">
                  <c:v>1991</c:v>
                </c:pt>
                <c:pt idx="3">
                  <c:v>1995</c:v>
                </c:pt>
                <c:pt idx="4">
                  <c:v>2000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  <c:pt idx="10">
                  <c:v>2020</c:v>
                </c:pt>
              </c:numCache>
            </c:numRef>
          </c:xVal>
          <c:yVal>
            <c:numRef>
              <c:f>DATA!$E$199:$E$209</c:f>
              <c:numCache>
                <c:formatCode>0.000</c:formatCode>
                <c:ptCount val="11"/>
                <c:pt idx="0">
                  <c:v>0.83331999999999995</c:v>
                </c:pt>
                <c:pt idx="1">
                  <c:v>0.84189309999999995</c:v>
                </c:pt>
                <c:pt idx="2">
                  <c:v>0.77412060000000005</c:v>
                </c:pt>
                <c:pt idx="3">
                  <c:v>0.88089320000000004</c:v>
                </c:pt>
                <c:pt idx="4">
                  <c:v>0.90338130000000005</c:v>
                </c:pt>
                <c:pt idx="5">
                  <c:v>0.95573929999999996</c:v>
                </c:pt>
                <c:pt idx="6">
                  <c:v>0.86630130000000005</c:v>
                </c:pt>
                <c:pt idx="7">
                  <c:v>0.90030489999999996</c:v>
                </c:pt>
                <c:pt idx="8">
                  <c:v>0.87458170000000002</c:v>
                </c:pt>
                <c:pt idx="9">
                  <c:v>0.92963119999999999</c:v>
                </c:pt>
                <c:pt idx="10">
                  <c:v>0.92603409999999997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8C-4FEF-A539-0CEC6367F369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DATA!$C$199:$C$209</c:f>
              <c:numCache>
                <c:formatCode>General</c:formatCode>
                <c:ptCount val="11"/>
                <c:pt idx="0">
                  <c:v>1979</c:v>
                </c:pt>
                <c:pt idx="1">
                  <c:v>1986</c:v>
                </c:pt>
                <c:pt idx="2">
                  <c:v>1991</c:v>
                </c:pt>
                <c:pt idx="3">
                  <c:v>1995</c:v>
                </c:pt>
                <c:pt idx="4">
                  <c:v>2000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  <c:pt idx="9">
                  <c:v>2016</c:v>
                </c:pt>
                <c:pt idx="10">
                  <c:v>2020</c:v>
                </c:pt>
              </c:numCache>
            </c:numRef>
          </c:xVal>
          <c:yVal>
            <c:numRef>
              <c:f>DATA!$D$199:$D$209</c:f>
              <c:numCache>
                <c:formatCode>0.000</c:formatCode>
                <c:ptCount val="11"/>
                <c:pt idx="0">
                  <c:v>0.43305539999999998</c:v>
                </c:pt>
                <c:pt idx="1">
                  <c:v>0.40547450000000002</c:v>
                </c:pt>
                <c:pt idx="2">
                  <c:v>0.44193519999999997</c:v>
                </c:pt>
                <c:pt idx="3">
                  <c:v>0.45829019999999998</c:v>
                </c:pt>
                <c:pt idx="4">
                  <c:v>0.45609490000000003</c:v>
                </c:pt>
                <c:pt idx="5">
                  <c:v>0.47476420000000003</c:v>
                </c:pt>
                <c:pt idx="6">
                  <c:v>0.46813070000000001</c:v>
                </c:pt>
                <c:pt idx="7">
                  <c:v>0.46758420000000001</c:v>
                </c:pt>
                <c:pt idx="8">
                  <c:v>0.469356</c:v>
                </c:pt>
                <c:pt idx="9">
                  <c:v>0.47531420000000002</c:v>
                </c:pt>
                <c:pt idx="10">
                  <c:v>0.48873420000000001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8C-4FEF-A539-0CEC6367F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716144"/>
        <c:axId val="308121840"/>
      </c:scatterChart>
      <c:valAx>
        <c:axId val="305716144"/>
        <c:scaling>
          <c:orientation val="minMax"/>
          <c:max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8121840"/>
        <c:crosses val="autoZero"/>
        <c:crossBetween val="midCat"/>
      </c:valAx>
      <c:valAx>
        <c:axId val="308121840"/>
        <c:scaling>
          <c:orientation val="minMax"/>
          <c:max val="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5716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capital income by percentile and its share in disposable income, Germany 2018</a:t>
            </a:r>
          </a:p>
        </c:rich>
      </c:tx>
      <c:layout>
        <c:manualLayout>
          <c:xMode val="edge"/>
          <c:yMode val="edge"/>
          <c:x val="0.12851619032957246"/>
          <c:y val="2.1942056270144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US_capital_Y!$AA$6:$AA$102</c:f>
              <c:numCache>
                <c:formatCode>General</c:formatCode>
                <c:ptCount val="9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53</c:v>
                </c:pt>
                <c:pt idx="50">
                  <c:v>54</c:v>
                </c:pt>
                <c:pt idx="51">
                  <c:v>55</c:v>
                </c:pt>
                <c:pt idx="52">
                  <c:v>56</c:v>
                </c:pt>
                <c:pt idx="53">
                  <c:v>57</c:v>
                </c:pt>
                <c:pt idx="54">
                  <c:v>58</c:v>
                </c:pt>
                <c:pt idx="55">
                  <c:v>59</c:v>
                </c:pt>
                <c:pt idx="56">
                  <c:v>60</c:v>
                </c:pt>
                <c:pt idx="57">
                  <c:v>61</c:v>
                </c:pt>
                <c:pt idx="58">
                  <c:v>62</c:v>
                </c:pt>
                <c:pt idx="59">
                  <c:v>63</c:v>
                </c:pt>
                <c:pt idx="60">
                  <c:v>64</c:v>
                </c:pt>
                <c:pt idx="61">
                  <c:v>65</c:v>
                </c:pt>
                <c:pt idx="62">
                  <c:v>66</c:v>
                </c:pt>
                <c:pt idx="63">
                  <c:v>67</c:v>
                </c:pt>
                <c:pt idx="64">
                  <c:v>68</c:v>
                </c:pt>
                <c:pt idx="65">
                  <c:v>69</c:v>
                </c:pt>
                <c:pt idx="66">
                  <c:v>70</c:v>
                </c:pt>
                <c:pt idx="67">
                  <c:v>71</c:v>
                </c:pt>
                <c:pt idx="68">
                  <c:v>72</c:v>
                </c:pt>
                <c:pt idx="69">
                  <c:v>73</c:v>
                </c:pt>
                <c:pt idx="70">
                  <c:v>74</c:v>
                </c:pt>
                <c:pt idx="71">
                  <c:v>75</c:v>
                </c:pt>
                <c:pt idx="72">
                  <c:v>76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81</c:v>
                </c:pt>
                <c:pt idx="78">
                  <c:v>82</c:v>
                </c:pt>
                <c:pt idx="79">
                  <c:v>83</c:v>
                </c:pt>
                <c:pt idx="80">
                  <c:v>84</c:v>
                </c:pt>
                <c:pt idx="81">
                  <c:v>85</c:v>
                </c:pt>
                <c:pt idx="82">
                  <c:v>86</c:v>
                </c:pt>
                <c:pt idx="83">
                  <c:v>87</c:v>
                </c:pt>
                <c:pt idx="84">
                  <c:v>88</c:v>
                </c:pt>
                <c:pt idx="85">
                  <c:v>89</c:v>
                </c:pt>
                <c:pt idx="86">
                  <c:v>90</c:v>
                </c:pt>
                <c:pt idx="87">
                  <c:v>91</c:v>
                </c:pt>
                <c:pt idx="88">
                  <c:v>92</c:v>
                </c:pt>
                <c:pt idx="89">
                  <c:v>93</c:v>
                </c:pt>
                <c:pt idx="90">
                  <c:v>94</c:v>
                </c:pt>
                <c:pt idx="91">
                  <c:v>95</c:v>
                </c:pt>
                <c:pt idx="92">
                  <c:v>96</c:v>
                </c:pt>
                <c:pt idx="93">
                  <c:v>97</c:v>
                </c:pt>
                <c:pt idx="94">
                  <c:v>98</c:v>
                </c:pt>
                <c:pt idx="95">
                  <c:v>99</c:v>
                </c:pt>
                <c:pt idx="96">
                  <c:v>100</c:v>
                </c:pt>
              </c:numCache>
            </c:numRef>
          </c:cat>
          <c:val>
            <c:numRef>
              <c:f>US_capital_Y!$AC$6:$AC$102</c:f>
              <c:numCache>
                <c:formatCode>General</c:formatCode>
                <c:ptCount val="97"/>
                <c:pt idx="0">
                  <c:v>2639.7006000000001</c:v>
                </c:pt>
                <c:pt idx="1">
                  <c:v>3716.8054999999999</c:v>
                </c:pt>
                <c:pt idx="2">
                  <c:v>3477.4101000000001</c:v>
                </c:pt>
                <c:pt idx="3">
                  <c:v>4325.2483000000002</c:v>
                </c:pt>
                <c:pt idx="4">
                  <c:v>4253.4576999999999</c:v>
                </c:pt>
                <c:pt idx="5">
                  <c:v>4799.3981000000003</c:v>
                </c:pt>
                <c:pt idx="6">
                  <c:v>5958.2794000000004</c:v>
                </c:pt>
                <c:pt idx="7">
                  <c:v>5227.9261999999999</c:v>
                </c:pt>
                <c:pt idx="8">
                  <c:v>5033.3302000000003</c:v>
                </c:pt>
                <c:pt idx="9">
                  <c:v>5878.6292000000003</c:v>
                </c:pt>
                <c:pt idx="10">
                  <c:v>6503.5648000000001</c:v>
                </c:pt>
                <c:pt idx="11">
                  <c:v>6454.6985999999997</c:v>
                </c:pt>
                <c:pt idx="12">
                  <c:v>7229.2434999999996</c:v>
                </c:pt>
                <c:pt idx="13">
                  <c:v>7929.5887000000002</c:v>
                </c:pt>
                <c:pt idx="14">
                  <c:v>7048.21</c:v>
                </c:pt>
                <c:pt idx="15">
                  <c:v>8552.9171999999999</c:v>
                </c:pt>
                <c:pt idx="16">
                  <c:v>7790.5968000000003</c:v>
                </c:pt>
                <c:pt idx="17">
                  <c:v>8548.6821999999993</c:v>
                </c:pt>
                <c:pt idx="18">
                  <c:v>8091.0047000000004</c:v>
                </c:pt>
                <c:pt idx="19">
                  <c:v>7812.0056999999997</c:v>
                </c:pt>
                <c:pt idx="20">
                  <c:v>8877.6221999999998</c:v>
                </c:pt>
                <c:pt idx="21">
                  <c:v>8866.4449999999997</c:v>
                </c:pt>
                <c:pt idx="22">
                  <c:v>8986.9172999999992</c:v>
                </c:pt>
                <c:pt idx="23">
                  <c:v>10167.454</c:v>
                </c:pt>
                <c:pt idx="24">
                  <c:v>8518.4406999999992</c:v>
                </c:pt>
                <c:pt idx="25">
                  <c:v>10790.028</c:v>
                </c:pt>
                <c:pt idx="26">
                  <c:v>11441.317999999999</c:v>
                </c:pt>
                <c:pt idx="27">
                  <c:v>10065.866</c:v>
                </c:pt>
                <c:pt idx="28">
                  <c:v>10512.844999999999</c:v>
                </c:pt>
                <c:pt idx="29">
                  <c:v>8529.2698999999993</c:v>
                </c:pt>
                <c:pt idx="30">
                  <c:v>11084.459000000001</c:v>
                </c:pt>
                <c:pt idx="31">
                  <c:v>11342.571</c:v>
                </c:pt>
                <c:pt idx="32">
                  <c:v>11154.038</c:v>
                </c:pt>
                <c:pt idx="33">
                  <c:v>11350.106</c:v>
                </c:pt>
                <c:pt idx="34">
                  <c:v>11454.683999999999</c:v>
                </c:pt>
                <c:pt idx="35">
                  <c:v>11860.825000000001</c:v>
                </c:pt>
                <c:pt idx="36">
                  <c:v>12567.513999999999</c:v>
                </c:pt>
                <c:pt idx="37">
                  <c:v>12561.379000000001</c:v>
                </c:pt>
                <c:pt idx="38">
                  <c:v>12854.423000000001</c:v>
                </c:pt>
                <c:pt idx="39">
                  <c:v>12477.191000000001</c:v>
                </c:pt>
                <c:pt idx="40">
                  <c:v>14915.334000000001</c:v>
                </c:pt>
                <c:pt idx="41">
                  <c:v>13929.112999999999</c:v>
                </c:pt>
                <c:pt idx="42">
                  <c:v>13380.655000000001</c:v>
                </c:pt>
                <c:pt idx="43">
                  <c:v>13214.045</c:v>
                </c:pt>
                <c:pt idx="44">
                  <c:v>14121.754000000001</c:v>
                </c:pt>
                <c:pt idx="45">
                  <c:v>12958.905000000001</c:v>
                </c:pt>
                <c:pt idx="46">
                  <c:v>15043.98</c:v>
                </c:pt>
                <c:pt idx="47">
                  <c:v>13209.146000000001</c:v>
                </c:pt>
                <c:pt idx="48">
                  <c:v>11964.620999999999</c:v>
                </c:pt>
                <c:pt idx="49">
                  <c:v>12962.634</c:v>
                </c:pt>
                <c:pt idx="50">
                  <c:v>16005.136</c:v>
                </c:pt>
                <c:pt idx="51">
                  <c:v>14692.035</c:v>
                </c:pt>
                <c:pt idx="52">
                  <c:v>16433.527999999998</c:v>
                </c:pt>
                <c:pt idx="53">
                  <c:v>15643.755999999999</c:v>
                </c:pt>
                <c:pt idx="54">
                  <c:v>15393.957</c:v>
                </c:pt>
                <c:pt idx="55">
                  <c:v>15581.993</c:v>
                </c:pt>
                <c:pt idx="56">
                  <c:v>17524.29</c:v>
                </c:pt>
                <c:pt idx="57">
                  <c:v>16211.716</c:v>
                </c:pt>
                <c:pt idx="58">
                  <c:v>19523.965</c:v>
                </c:pt>
                <c:pt idx="59">
                  <c:v>19664.932000000001</c:v>
                </c:pt>
                <c:pt idx="60">
                  <c:v>16574.137999999999</c:v>
                </c:pt>
                <c:pt idx="61">
                  <c:v>18945.723000000002</c:v>
                </c:pt>
                <c:pt idx="62">
                  <c:v>18534.129000000001</c:v>
                </c:pt>
                <c:pt idx="63">
                  <c:v>22861.129000000001</c:v>
                </c:pt>
                <c:pt idx="64">
                  <c:v>18170.598000000002</c:v>
                </c:pt>
                <c:pt idx="65">
                  <c:v>20684.605</c:v>
                </c:pt>
                <c:pt idx="66">
                  <c:v>19547.092000000001</c:v>
                </c:pt>
                <c:pt idx="67">
                  <c:v>20852.589</c:v>
                </c:pt>
                <c:pt idx="68">
                  <c:v>22592.005000000001</c:v>
                </c:pt>
                <c:pt idx="69">
                  <c:v>23070.112000000001</c:v>
                </c:pt>
                <c:pt idx="70">
                  <c:v>22053.394</c:v>
                </c:pt>
                <c:pt idx="71">
                  <c:v>20299.902999999998</c:v>
                </c:pt>
                <c:pt idx="72">
                  <c:v>22383.433000000001</c:v>
                </c:pt>
                <c:pt idx="73">
                  <c:v>20867.289000000001</c:v>
                </c:pt>
                <c:pt idx="74">
                  <c:v>25055.569</c:v>
                </c:pt>
                <c:pt idx="75">
                  <c:v>23292.281999999999</c:v>
                </c:pt>
                <c:pt idx="76">
                  <c:v>25737.513999999999</c:v>
                </c:pt>
                <c:pt idx="77">
                  <c:v>26680.95</c:v>
                </c:pt>
                <c:pt idx="78">
                  <c:v>28326.66</c:v>
                </c:pt>
                <c:pt idx="79">
                  <c:v>27195.608</c:v>
                </c:pt>
                <c:pt idx="80">
                  <c:v>27281.105</c:v>
                </c:pt>
                <c:pt idx="81">
                  <c:v>27102.148000000001</c:v>
                </c:pt>
                <c:pt idx="82">
                  <c:v>31478.548999999999</c:v>
                </c:pt>
                <c:pt idx="83">
                  <c:v>28517.441999999999</c:v>
                </c:pt>
                <c:pt idx="84">
                  <c:v>36283.228999999999</c:v>
                </c:pt>
                <c:pt idx="85">
                  <c:v>33311.625</c:v>
                </c:pt>
                <c:pt idx="86">
                  <c:v>36834.089</c:v>
                </c:pt>
                <c:pt idx="87">
                  <c:v>38495.811000000002</c:v>
                </c:pt>
                <c:pt idx="88">
                  <c:v>34846.578000000001</c:v>
                </c:pt>
                <c:pt idx="89">
                  <c:v>35514.069000000003</c:v>
                </c:pt>
                <c:pt idx="90">
                  <c:v>38375.535000000003</c:v>
                </c:pt>
                <c:pt idx="91">
                  <c:v>42994.37</c:v>
                </c:pt>
                <c:pt idx="92">
                  <c:v>44686.05</c:v>
                </c:pt>
                <c:pt idx="93">
                  <c:v>47051.587</c:v>
                </c:pt>
                <c:pt idx="94">
                  <c:v>58031.843999999997</c:v>
                </c:pt>
                <c:pt idx="95">
                  <c:v>66479.975000000006</c:v>
                </c:pt>
                <c:pt idx="96">
                  <c:v>119889.33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E-4C1B-8D3E-E6E787294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166448"/>
        <c:axId val="528164648"/>
      </c:lineChart>
      <c:lineChart>
        <c:grouping val="standard"/>
        <c:varyColors val="0"/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US_capital_Y!$AA$6:$AA$102</c:f>
              <c:numCache>
                <c:formatCode>General</c:formatCode>
                <c:ptCount val="9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53</c:v>
                </c:pt>
                <c:pt idx="50">
                  <c:v>54</c:v>
                </c:pt>
                <c:pt idx="51">
                  <c:v>55</c:v>
                </c:pt>
                <c:pt idx="52">
                  <c:v>56</c:v>
                </c:pt>
                <c:pt idx="53">
                  <c:v>57</c:v>
                </c:pt>
                <c:pt idx="54">
                  <c:v>58</c:v>
                </c:pt>
                <c:pt idx="55">
                  <c:v>59</c:v>
                </c:pt>
                <c:pt idx="56">
                  <c:v>60</c:v>
                </c:pt>
                <c:pt idx="57">
                  <c:v>61</c:v>
                </c:pt>
                <c:pt idx="58">
                  <c:v>62</c:v>
                </c:pt>
                <c:pt idx="59">
                  <c:v>63</c:v>
                </c:pt>
                <c:pt idx="60">
                  <c:v>64</c:v>
                </c:pt>
                <c:pt idx="61">
                  <c:v>65</c:v>
                </c:pt>
                <c:pt idx="62">
                  <c:v>66</c:v>
                </c:pt>
                <c:pt idx="63">
                  <c:v>67</c:v>
                </c:pt>
                <c:pt idx="64">
                  <c:v>68</c:v>
                </c:pt>
                <c:pt idx="65">
                  <c:v>69</c:v>
                </c:pt>
                <c:pt idx="66">
                  <c:v>70</c:v>
                </c:pt>
                <c:pt idx="67">
                  <c:v>71</c:v>
                </c:pt>
                <c:pt idx="68">
                  <c:v>72</c:v>
                </c:pt>
                <c:pt idx="69">
                  <c:v>73</c:v>
                </c:pt>
                <c:pt idx="70">
                  <c:v>74</c:v>
                </c:pt>
                <c:pt idx="71">
                  <c:v>75</c:v>
                </c:pt>
                <c:pt idx="72">
                  <c:v>76</c:v>
                </c:pt>
                <c:pt idx="73">
                  <c:v>77</c:v>
                </c:pt>
                <c:pt idx="74">
                  <c:v>78</c:v>
                </c:pt>
                <c:pt idx="75">
                  <c:v>79</c:v>
                </c:pt>
                <c:pt idx="76">
                  <c:v>80</c:v>
                </c:pt>
                <c:pt idx="77">
                  <c:v>81</c:v>
                </c:pt>
                <c:pt idx="78">
                  <c:v>82</c:v>
                </c:pt>
                <c:pt idx="79">
                  <c:v>83</c:v>
                </c:pt>
                <c:pt idx="80">
                  <c:v>84</c:v>
                </c:pt>
                <c:pt idx="81">
                  <c:v>85</c:v>
                </c:pt>
                <c:pt idx="82">
                  <c:v>86</c:v>
                </c:pt>
                <c:pt idx="83">
                  <c:v>87</c:v>
                </c:pt>
                <c:pt idx="84">
                  <c:v>88</c:v>
                </c:pt>
                <c:pt idx="85">
                  <c:v>89</c:v>
                </c:pt>
                <c:pt idx="86">
                  <c:v>90</c:v>
                </c:pt>
                <c:pt idx="87">
                  <c:v>91</c:v>
                </c:pt>
                <c:pt idx="88">
                  <c:v>92</c:v>
                </c:pt>
                <c:pt idx="89">
                  <c:v>93</c:v>
                </c:pt>
                <c:pt idx="90">
                  <c:v>94</c:v>
                </c:pt>
                <c:pt idx="91">
                  <c:v>95</c:v>
                </c:pt>
                <c:pt idx="92">
                  <c:v>96</c:v>
                </c:pt>
                <c:pt idx="93">
                  <c:v>97</c:v>
                </c:pt>
                <c:pt idx="94">
                  <c:v>98</c:v>
                </c:pt>
                <c:pt idx="95">
                  <c:v>99</c:v>
                </c:pt>
                <c:pt idx="96">
                  <c:v>100</c:v>
                </c:pt>
              </c:numCache>
            </c:numRef>
          </c:cat>
          <c:val>
            <c:numRef>
              <c:f>US_capital_Y!$AE$5:$AE$102</c:f>
              <c:numCache>
                <c:formatCode>0.0</c:formatCode>
                <c:ptCount val="98"/>
                <c:pt idx="0">
                  <c:v>1.5241046917374661</c:v>
                </c:pt>
                <c:pt idx="1">
                  <c:v>0.83905852807700987</c:v>
                </c:pt>
                <c:pt idx="2">
                  <c:v>1.1454724224875366</c:v>
                </c:pt>
                <c:pt idx="3">
                  <c:v>2.0334441428119159</c:v>
                </c:pt>
                <c:pt idx="4">
                  <c:v>2.0390504054992635</c:v>
                </c:pt>
                <c:pt idx="5">
                  <c:v>1.1671588270408801</c:v>
                </c:pt>
                <c:pt idx="6">
                  <c:v>1.6472287639568803</c:v>
                </c:pt>
                <c:pt idx="7">
                  <c:v>0.73864391119355699</c:v>
                </c:pt>
                <c:pt idx="8">
                  <c:v>0.66679357485956858</c:v>
                </c:pt>
                <c:pt idx="9">
                  <c:v>2.7925865066432558</c:v>
                </c:pt>
                <c:pt idx="10">
                  <c:v>0.75595752832990382</c:v>
                </c:pt>
                <c:pt idx="11">
                  <c:v>1.1278390122291084</c:v>
                </c:pt>
                <c:pt idx="12">
                  <c:v>2.5765994712750802</c:v>
                </c:pt>
                <c:pt idx="13">
                  <c:v>1.7760725586294059</c:v>
                </c:pt>
                <c:pt idx="14">
                  <c:v>2.9820652614681009</c:v>
                </c:pt>
                <c:pt idx="15">
                  <c:v>1.5502309096919642</c:v>
                </c:pt>
                <c:pt idx="16">
                  <c:v>4.295399235245724</c:v>
                </c:pt>
                <c:pt idx="17">
                  <c:v>0.90504741562289548</c:v>
                </c:pt>
                <c:pt idx="18">
                  <c:v>1.7096158984597649</c:v>
                </c:pt>
                <c:pt idx="19">
                  <c:v>2.5138855746802369</c:v>
                </c:pt>
                <c:pt idx="20">
                  <c:v>1.6968470721929967</c:v>
                </c:pt>
                <c:pt idx="21">
                  <c:v>1.9898224549361878</c:v>
                </c:pt>
                <c:pt idx="22">
                  <c:v>1.4053440809704454</c:v>
                </c:pt>
                <c:pt idx="23">
                  <c:v>1.7803070247458492</c:v>
                </c:pt>
                <c:pt idx="24">
                  <c:v>0.96807736725437843</c:v>
                </c:pt>
                <c:pt idx="25">
                  <c:v>2.0346074604945015</c:v>
                </c:pt>
                <c:pt idx="26">
                  <c:v>2.3599958220683019</c:v>
                </c:pt>
                <c:pt idx="27">
                  <c:v>0.489890474156911</c:v>
                </c:pt>
                <c:pt idx="28">
                  <c:v>2.5001106710540353</c:v>
                </c:pt>
                <c:pt idx="29">
                  <c:v>1.5889067136441184</c:v>
                </c:pt>
                <c:pt idx="30">
                  <c:v>2.6946152800253165</c:v>
                </c:pt>
                <c:pt idx="31">
                  <c:v>2.5669293377331268</c:v>
                </c:pt>
                <c:pt idx="32">
                  <c:v>1.6924285508109229</c:v>
                </c:pt>
                <c:pt idx="33">
                  <c:v>2.664622982277808</c:v>
                </c:pt>
                <c:pt idx="34">
                  <c:v>1.8555484856264779</c:v>
                </c:pt>
                <c:pt idx="35">
                  <c:v>2.7630980479251983</c:v>
                </c:pt>
                <c:pt idx="36">
                  <c:v>2.193449443862463</c:v>
                </c:pt>
                <c:pt idx="37">
                  <c:v>2.4047758371305581</c:v>
                </c:pt>
                <c:pt idx="38">
                  <c:v>2.1568624750515051</c:v>
                </c:pt>
                <c:pt idx="39">
                  <c:v>2.3618838434054954</c:v>
                </c:pt>
                <c:pt idx="40">
                  <c:v>5.5491558155998408</c:v>
                </c:pt>
                <c:pt idx="41">
                  <c:v>1.0263468454678923</c:v>
                </c:pt>
                <c:pt idx="42">
                  <c:v>1.5142423641763838</c:v>
                </c:pt>
                <c:pt idx="43">
                  <c:v>2.7028288226547952</c:v>
                </c:pt>
                <c:pt idx="44">
                  <c:v>5.2414303871373225</c:v>
                </c:pt>
                <c:pt idx="45">
                  <c:v>1.4147715644954584</c:v>
                </c:pt>
                <c:pt idx="46">
                  <c:v>3.69700564978291</c:v>
                </c:pt>
                <c:pt idx="47">
                  <c:v>1.3336537272716398</c:v>
                </c:pt>
                <c:pt idx="48">
                  <c:v>1.6465837382674093</c:v>
                </c:pt>
                <c:pt idx="49">
                  <c:v>2.3395066170503855</c:v>
                </c:pt>
                <c:pt idx="50">
                  <c:v>3.1324329607701644</c:v>
                </c:pt>
                <c:pt idx="51">
                  <c:v>2.6805653510223215</c:v>
                </c:pt>
                <c:pt idx="52">
                  <c:v>5.5445892281089719</c:v>
                </c:pt>
                <c:pt idx="53">
                  <c:v>1.6701396072711836</c:v>
                </c:pt>
                <c:pt idx="54">
                  <c:v>2.9116025588739687</c:v>
                </c:pt>
                <c:pt idx="55">
                  <c:v>4.3879726960391015</c:v>
                </c:pt>
                <c:pt idx="56">
                  <c:v>4.1375147582212364</c:v>
                </c:pt>
                <c:pt idx="57">
                  <c:v>1.4275490191043403</c:v>
                </c:pt>
                <c:pt idx="58">
                  <c:v>5.716737080763072</c:v>
                </c:pt>
                <c:pt idx="59">
                  <c:v>1.9787432522031256</c:v>
                </c:pt>
                <c:pt idx="60">
                  <c:v>1.7407274024644477</c:v>
                </c:pt>
                <c:pt idx="61">
                  <c:v>3.6622342591813823</c:v>
                </c:pt>
                <c:pt idx="62">
                  <c:v>2.9669810436899131</c:v>
                </c:pt>
                <c:pt idx="63">
                  <c:v>2.5618161500872252</c:v>
                </c:pt>
                <c:pt idx="64">
                  <c:v>2.4144575711899443</c:v>
                </c:pt>
                <c:pt idx="65">
                  <c:v>4.0632442586644641</c:v>
                </c:pt>
                <c:pt idx="66">
                  <c:v>3.7311471019146851</c:v>
                </c:pt>
                <c:pt idx="67">
                  <c:v>4.0046092789658942</c:v>
                </c:pt>
                <c:pt idx="68">
                  <c:v>3.950541297294067</c:v>
                </c:pt>
                <c:pt idx="69">
                  <c:v>1.6073086474617901</c:v>
                </c:pt>
                <c:pt idx="70">
                  <c:v>3.9980869620398893</c:v>
                </c:pt>
                <c:pt idx="71">
                  <c:v>2.6449952782778019</c:v>
                </c:pt>
                <c:pt idx="72">
                  <c:v>3.175670248276556</c:v>
                </c:pt>
                <c:pt idx="73">
                  <c:v>4.1794324400551064</c:v>
                </c:pt>
                <c:pt idx="74">
                  <c:v>4.3873569777080288</c:v>
                </c:pt>
                <c:pt idx="75">
                  <c:v>4.0310734910869517</c:v>
                </c:pt>
                <c:pt idx="76">
                  <c:v>5.4570569770707751</c:v>
                </c:pt>
                <c:pt idx="77">
                  <c:v>3.4024170710504524</c:v>
                </c:pt>
                <c:pt idx="78">
                  <c:v>3.0185790985703282</c:v>
                </c:pt>
                <c:pt idx="79">
                  <c:v>3.0811619160183374</c:v>
                </c:pt>
                <c:pt idx="80">
                  <c:v>2.9598742193960139</c:v>
                </c:pt>
                <c:pt idx="81">
                  <c:v>5.7785430612139796</c:v>
                </c:pt>
                <c:pt idx="82">
                  <c:v>4.5568908412720637</c:v>
                </c:pt>
                <c:pt idx="83">
                  <c:v>3.8591813745925836</c:v>
                </c:pt>
                <c:pt idx="84">
                  <c:v>5.7336127833625472</c:v>
                </c:pt>
                <c:pt idx="85">
                  <c:v>3.8651918218193866</c:v>
                </c:pt>
                <c:pt idx="86">
                  <c:v>3.6930603055239724</c:v>
                </c:pt>
                <c:pt idx="87">
                  <c:v>4.7110688688404911</c:v>
                </c:pt>
                <c:pt idx="88">
                  <c:v>3.9822977102625527</c:v>
                </c:pt>
                <c:pt idx="89">
                  <c:v>5.5986567748488811</c:v>
                </c:pt>
                <c:pt idx="90">
                  <c:v>6.2044785687610151</c:v>
                </c:pt>
                <c:pt idx="91">
                  <c:v>6.3218047644156616</c:v>
                </c:pt>
                <c:pt idx="92">
                  <c:v>9.1079611121177013</c:v>
                </c:pt>
                <c:pt idx="93">
                  <c:v>8.8612168674563971</c:v>
                </c:pt>
                <c:pt idx="94">
                  <c:v>10.415171330990386</c:v>
                </c:pt>
                <c:pt idx="95">
                  <c:v>11.858272847576584</c:v>
                </c:pt>
                <c:pt idx="96">
                  <c:v>13.05408252635474</c:v>
                </c:pt>
                <c:pt idx="97">
                  <c:v>41.343211276599845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E-4C1B-8D3E-E6E787294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657360"/>
        <c:axId val="507659160"/>
      </c:lineChart>
      <c:catAx>
        <c:axId val="52816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Percentile of income distrbution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28164648"/>
        <c:crosses val="autoZero"/>
        <c:auto val="1"/>
        <c:lblAlgn val="ctr"/>
        <c:lblOffset val="100"/>
        <c:noMultiLvlLbl val="0"/>
      </c:catAx>
      <c:valAx>
        <c:axId val="52816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total capital inome in eurs per capita</a:t>
                </a:r>
              </a:p>
            </c:rich>
          </c:tx>
          <c:layout>
            <c:manualLayout>
              <c:xMode val="edge"/>
              <c:yMode val="edge"/>
              <c:x val="1.1768067548404119E-2"/>
              <c:y val="0.27353447695319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28166448"/>
        <c:crosses val="autoZero"/>
        <c:crossBetween val="between"/>
      </c:valAx>
      <c:valAx>
        <c:axId val="5076591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share in disposable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507657360"/>
        <c:crosses val="max"/>
        <c:crossBetween val="between"/>
      </c:valAx>
      <c:catAx>
        <c:axId val="5076573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076591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Homoploutia: Percentage</a:t>
            </a:r>
            <a:r>
              <a:rPr lang="en-US" sz="1800" baseline="0"/>
              <a:t> </a:t>
            </a:r>
            <a:r>
              <a:rPr lang="en-US" sz="1800"/>
              <a:t> of top capitalists in top labor-income decile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DATA!$B$162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DATA!$C$144:$C$164</c:f>
              <c:numCache>
                <c:formatCode>General</c:formatCode>
                <c:ptCount val="21"/>
                <c:pt idx="0">
                  <c:v>1979</c:v>
                </c:pt>
                <c:pt idx="1">
                  <c:v>1986</c:v>
                </c:pt>
                <c:pt idx="2">
                  <c:v>1991</c:v>
                </c:pt>
                <c:pt idx="3">
                  <c:v>1994</c:v>
                </c:pt>
                <c:pt idx="4">
                  <c:v>1997</c:v>
                </c:pt>
                <c:pt idx="5">
                  <c:v>2000</c:v>
                </c:pt>
                <c:pt idx="6">
                  <c:v>2004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DATA!$L$144:$L$164</c:f>
              <c:numCache>
                <c:formatCode>0.0</c:formatCode>
                <c:ptCount val="21"/>
                <c:pt idx="0">
                  <c:v>20.99</c:v>
                </c:pt>
                <c:pt idx="1">
                  <c:v>21.22</c:v>
                </c:pt>
                <c:pt idx="2">
                  <c:v>22.55</c:v>
                </c:pt>
                <c:pt idx="3">
                  <c:v>25.17</c:v>
                </c:pt>
                <c:pt idx="4">
                  <c:v>26.41</c:v>
                </c:pt>
                <c:pt idx="5">
                  <c:v>24.18</c:v>
                </c:pt>
                <c:pt idx="6">
                  <c:v>24.5</c:v>
                </c:pt>
                <c:pt idx="7">
                  <c:v>26.71</c:v>
                </c:pt>
                <c:pt idx="8">
                  <c:v>24.23</c:v>
                </c:pt>
                <c:pt idx="9">
                  <c:v>25.38</c:v>
                </c:pt>
                <c:pt idx="10">
                  <c:v>25.41</c:v>
                </c:pt>
                <c:pt idx="11">
                  <c:v>26.2</c:v>
                </c:pt>
                <c:pt idx="12">
                  <c:v>26.21</c:v>
                </c:pt>
                <c:pt idx="13">
                  <c:v>24.99</c:v>
                </c:pt>
                <c:pt idx="14">
                  <c:v>26.63</c:v>
                </c:pt>
                <c:pt idx="15">
                  <c:v>26.43</c:v>
                </c:pt>
                <c:pt idx="16">
                  <c:v>24.86</c:v>
                </c:pt>
                <c:pt idx="17">
                  <c:v>26.88</c:v>
                </c:pt>
                <c:pt idx="18">
                  <c:v>27.71</c:v>
                </c:pt>
                <c:pt idx="19">
                  <c:v>28.06</c:v>
                </c:pt>
                <c:pt idx="20">
                  <c:v>29.29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87-41CB-BBB6-A2F30DD47D8E}"/>
            </c:ext>
          </c:extLst>
        </c:ser>
        <c:ser>
          <c:idx val="1"/>
          <c:order val="1"/>
          <c:tx>
            <c:strRef>
              <c:f>DATA!$B$224</c:f>
              <c:strCache>
                <c:ptCount val="1"/>
                <c:pt idx="0">
                  <c:v>ESP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DATA!$C$224:$C$232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2004</c:v>
                </c:pt>
                <c:pt idx="5">
                  <c:v>2007</c:v>
                </c:pt>
                <c:pt idx="6">
                  <c:v>2010</c:v>
                </c:pt>
                <c:pt idx="7">
                  <c:v>2013</c:v>
                </c:pt>
                <c:pt idx="8">
                  <c:v>2016</c:v>
                </c:pt>
              </c:numCache>
            </c:numRef>
          </c:xVal>
          <c:yVal>
            <c:numRef>
              <c:f>DATA!$L$224:$L$232</c:f>
              <c:numCache>
                <c:formatCode>0.0</c:formatCode>
                <c:ptCount val="9"/>
                <c:pt idx="0">
                  <c:v>18.37</c:v>
                </c:pt>
                <c:pt idx="1">
                  <c:v>18.48</c:v>
                </c:pt>
                <c:pt idx="2">
                  <c:v>16.059999999999999</c:v>
                </c:pt>
                <c:pt idx="3">
                  <c:v>15.32</c:v>
                </c:pt>
                <c:pt idx="4">
                  <c:v>17.46</c:v>
                </c:pt>
                <c:pt idx="5">
                  <c:v>17.329999999999998</c:v>
                </c:pt>
                <c:pt idx="6">
                  <c:v>18.93</c:v>
                </c:pt>
                <c:pt idx="7">
                  <c:v>19.32</c:v>
                </c:pt>
                <c:pt idx="8">
                  <c:v>20.75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87-41CB-BBB6-A2F30DD47D8E}"/>
            </c:ext>
          </c:extLst>
        </c:ser>
        <c:ser>
          <c:idx val="2"/>
          <c:order val="2"/>
          <c:tx>
            <c:strRef>
              <c:f>DATA!$B$412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rgbClr val="002060"/>
                </a:solidFill>
              </a:ln>
              <a:effectLst/>
            </c:spPr>
          </c:marker>
          <c:xVal>
            <c:numRef>
              <c:f>DATA!$C$414:$C$418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</c:numCache>
            </c:numRef>
          </c:xVal>
          <c:yVal>
            <c:numRef>
              <c:f>DATA!$L$414:$L$418</c:f>
              <c:numCache>
                <c:formatCode>0.0</c:formatCode>
                <c:ptCount val="5"/>
                <c:pt idx="0">
                  <c:v>7.48</c:v>
                </c:pt>
                <c:pt idx="1">
                  <c:v>8.76</c:v>
                </c:pt>
                <c:pt idx="2">
                  <c:v>7.69</c:v>
                </c:pt>
                <c:pt idx="3">
                  <c:v>8.31</c:v>
                </c:pt>
                <c:pt idx="4">
                  <c:v>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87-41CB-BBB6-A2F30DD47D8E}"/>
            </c:ext>
          </c:extLst>
        </c:ser>
        <c:ser>
          <c:idx val="3"/>
          <c:order val="3"/>
          <c:tx>
            <c:strRef>
              <c:f>DATA!$B$174</c:f>
              <c:strCache>
                <c:ptCount val="1"/>
                <c:pt idx="0">
                  <c:v>Germany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38100">
                <a:solidFill>
                  <a:srgbClr val="00B050"/>
                </a:solidFill>
              </a:ln>
              <a:effectLst/>
            </c:spPr>
          </c:marker>
          <c:xVal>
            <c:numRef>
              <c:f>DATA!$C$179:$C$196</c:f>
              <c:numCache>
                <c:formatCode>General</c:formatCode>
                <c:ptCount val="18"/>
                <c:pt idx="0">
                  <c:v>1984</c:v>
                </c:pt>
                <c:pt idx="1">
                  <c:v>1989</c:v>
                </c:pt>
                <c:pt idx="2">
                  <c:v>1991</c:v>
                </c:pt>
                <c:pt idx="3">
                  <c:v>1994</c:v>
                </c:pt>
                <c:pt idx="4">
                  <c:v>1995</c:v>
                </c:pt>
                <c:pt idx="5">
                  <c:v>1998</c:v>
                </c:pt>
                <c:pt idx="6">
                  <c:v>2000</c:v>
                </c:pt>
                <c:pt idx="7">
                  <c:v>2001</c:v>
                </c:pt>
                <c:pt idx="8">
                  <c:v>2004</c:v>
                </c:pt>
                <c:pt idx="9">
                  <c:v>2007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xVal>
          <c:yVal>
            <c:numRef>
              <c:f>DATA!$L$179:$L$196</c:f>
              <c:numCache>
                <c:formatCode>0.0</c:formatCode>
                <c:ptCount val="18"/>
                <c:pt idx="0">
                  <c:v>16.5</c:v>
                </c:pt>
                <c:pt idx="1">
                  <c:v>19.75</c:v>
                </c:pt>
                <c:pt idx="2">
                  <c:v>18.489999999999998</c:v>
                </c:pt>
                <c:pt idx="3">
                  <c:v>21.05</c:v>
                </c:pt>
                <c:pt idx="4">
                  <c:v>20.93</c:v>
                </c:pt>
                <c:pt idx="5">
                  <c:v>20.96</c:v>
                </c:pt>
                <c:pt idx="6">
                  <c:v>21.7</c:v>
                </c:pt>
                <c:pt idx="7">
                  <c:v>27.97</c:v>
                </c:pt>
                <c:pt idx="8">
                  <c:v>28.08</c:v>
                </c:pt>
                <c:pt idx="9">
                  <c:v>26.88</c:v>
                </c:pt>
                <c:pt idx="10">
                  <c:v>23.1</c:v>
                </c:pt>
                <c:pt idx="11">
                  <c:v>23.78</c:v>
                </c:pt>
                <c:pt idx="12">
                  <c:v>22.03</c:v>
                </c:pt>
                <c:pt idx="13">
                  <c:v>22.43</c:v>
                </c:pt>
                <c:pt idx="14">
                  <c:v>22.18</c:v>
                </c:pt>
                <c:pt idx="15">
                  <c:v>22.15</c:v>
                </c:pt>
                <c:pt idx="16">
                  <c:v>37.29</c:v>
                </c:pt>
                <c:pt idx="17">
                  <c:v>33.549999999999997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587-41CB-BBB6-A2F30DD4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309376"/>
        <c:axId val="489304784"/>
      </c:scatterChart>
      <c:valAx>
        <c:axId val="48930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89304784"/>
        <c:crosses val="autoZero"/>
        <c:crossBetween val="midCat"/>
      </c:valAx>
      <c:valAx>
        <c:axId val="48930478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8930937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Percentage of labor-rich households who are also capital-rich</a:t>
            </a:r>
            <a:r>
              <a:rPr lang="en-US" sz="2400" baseline="0" dirty="0"/>
              <a:t> (in top decile by labor income and in top decile by capital income)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5AE-4D56-B4F2-A7E2F87E3B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DATA!$G$415:$G$435</c:f>
              <c:strCache>
                <c:ptCount val="21"/>
                <c:pt idx="0">
                  <c:v>MEX</c:v>
                </c:pt>
                <c:pt idx="1">
                  <c:v>BRA</c:v>
                </c:pt>
                <c:pt idx="2">
                  <c:v>CAN</c:v>
                </c:pt>
                <c:pt idx="3">
                  <c:v>GBR</c:v>
                </c:pt>
                <c:pt idx="4">
                  <c:v>JPN</c:v>
                </c:pt>
                <c:pt idx="5">
                  <c:v>KOR</c:v>
                </c:pt>
                <c:pt idx="6">
                  <c:v>AUS</c:v>
                </c:pt>
                <c:pt idx="7">
                  <c:v>CHE</c:v>
                </c:pt>
                <c:pt idx="8">
                  <c:v>GRC</c:v>
                </c:pt>
                <c:pt idx="9">
                  <c:v>TWN</c:v>
                </c:pt>
                <c:pt idx="10">
                  <c:v>CHL</c:v>
                </c:pt>
                <c:pt idx="11">
                  <c:v>ESP</c:v>
                </c:pt>
                <c:pt idx="12">
                  <c:v>DNK</c:v>
                </c:pt>
                <c:pt idx="13">
                  <c:v>FRA</c:v>
                </c:pt>
                <c:pt idx="14">
                  <c:v>NOR</c:v>
                </c:pt>
                <c:pt idx="15">
                  <c:v>DEU</c:v>
                </c:pt>
                <c:pt idx="16">
                  <c:v>USA</c:v>
                </c:pt>
                <c:pt idx="17">
                  <c:v>IRL</c:v>
                </c:pt>
                <c:pt idx="18">
                  <c:v>FIN</c:v>
                </c:pt>
                <c:pt idx="19">
                  <c:v>NLD</c:v>
                </c:pt>
                <c:pt idx="20">
                  <c:v>ITA</c:v>
                </c:pt>
              </c:strCache>
            </c:strRef>
          </c:cat>
          <c:val>
            <c:numRef>
              <c:f>DATA!$I$415:$I$435</c:f>
              <c:numCache>
                <c:formatCode>0</c:formatCode>
                <c:ptCount val="21"/>
                <c:pt idx="0">
                  <c:v>7.69</c:v>
                </c:pt>
                <c:pt idx="1">
                  <c:v>7.85</c:v>
                </c:pt>
                <c:pt idx="2">
                  <c:v>13.86</c:v>
                </c:pt>
                <c:pt idx="3">
                  <c:v>15.68</c:v>
                </c:pt>
                <c:pt idx="4">
                  <c:v>16.260000000000002</c:v>
                </c:pt>
                <c:pt idx="5">
                  <c:v>16.38</c:v>
                </c:pt>
                <c:pt idx="6">
                  <c:v>16.5</c:v>
                </c:pt>
                <c:pt idx="7">
                  <c:v>16.739999999999998</c:v>
                </c:pt>
                <c:pt idx="8">
                  <c:v>16.78</c:v>
                </c:pt>
                <c:pt idx="9">
                  <c:v>17.940000000000001</c:v>
                </c:pt>
                <c:pt idx="10">
                  <c:v>18.48</c:v>
                </c:pt>
                <c:pt idx="11">
                  <c:v>19.32</c:v>
                </c:pt>
                <c:pt idx="12">
                  <c:v>19.55</c:v>
                </c:pt>
                <c:pt idx="13">
                  <c:v>19.940000000000001</c:v>
                </c:pt>
                <c:pt idx="14">
                  <c:v>22.18</c:v>
                </c:pt>
                <c:pt idx="15">
                  <c:v>22.62</c:v>
                </c:pt>
                <c:pt idx="16">
                  <c:v>24.86</c:v>
                </c:pt>
                <c:pt idx="17">
                  <c:v>25.69</c:v>
                </c:pt>
                <c:pt idx="18">
                  <c:v>25.83</c:v>
                </c:pt>
                <c:pt idx="19">
                  <c:v>26.02</c:v>
                </c:pt>
                <c:pt idx="20">
                  <c:v>26.57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E-48BF-96F1-B997830A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452232"/>
        <c:axId val="412453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DATA!$G$415:$G$435</c15:sqref>
                        </c15:formulaRef>
                      </c:ext>
                    </c:extLst>
                    <c:strCache>
                      <c:ptCount val="21"/>
                      <c:pt idx="0">
                        <c:v>MEX</c:v>
                      </c:pt>
                      <c:pt idx="1">
                        <c:v>BRA</c:v>
                      </c:pt>
                      <c:pt idx="2">
                        <c:v>CAN</c:v>
                      </c:pt>
                      <c:pt idx="3">
                        <c:v>GBR</c:v>
                      </c:pt>
                      <c:pt idx="4">
                        <c:v>JPN</c:v>
                      </c:pt>
                      <c:pt idx="5">
                        <c:v>KOR</c:v>
                      </c:pt>
                      <c:pt idx="6">
                        <c:v>AUS</c:v>
                      </c:pt>
                      <c:pt idx="7">
                        <c:v>CHE</c:v>
                      </c:pt>
                      <c:pt idx="8">
                        <c:v>GRC</c:v>
                      </c:pt>
                      <c:pt idx="9">
                        <c:v>TWN</c:v>
                      </c:pt>
                      <c:pt idx="10">
                        <c:v>CHL</c:v>
                      </c:pt>
                      <c:pt idx="11">
                        <c:v>ESP</c:v>
                      </c:pt>
                      <c:pt idx="12">
                        <c:v>DNK</c:v>
                      </c:pt>
                      <c:pt idx="13">
                        <c:v>FRA</c:v>
                      </c:pt>
                      <c:pt idx="14">
                        <c:v>NOR</c:v>
                      </c:pt>
                      <c:pt idx="15">
                        <c:v>DEU</c:v>
                      </c:pt>
                      <c:pt idx="16">
                        <c:v>USA</c:v>
                      </c:pt>
                      <c:pt idx="17">
                        <c:v>IRL</c:v>
                      </c:pt>
                      <c:pt idx="18">
                        <c:v>FIN</c:v>
                      </c:pt>
                      <c:pt idx="19">
                        <c:v>NLD</c:v>
                      </c:pt>
                      <c:pt idx="20">
                        <c:v>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DATA!$H$415:$H$435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B6E-48BF-96F1-B997830AE474}"/>
                  </c:ext>
                </c:extLst>
              </c15:ser>
            </c15:filteredBarSeries>
          </c:ext>
        </c:extLst>
      </c:barChart>
      <c:catAx>
        <c:axId val="4124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12453216"/>
        <c:crosses val="autoZero"/>
        <c:auto val="1"/>
        <c:lblAlgn val="ctr"/>
        <c:lblOffset val="100"/>
        <c:noMultiLvlLbl val="0"/>
      </c:catAx>
      <c:valAx>
        <c:axId val="4124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124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Share of male top</a:t>
            </a:r>
            <a:r>
              <a:rPr lang="en-US" sz="2200" baseline="0" dirty="0"/>
              <a:t> decile (by labor income) paired with female top and bottom deciles (by labor income), age group 20-35 in % </a:t>
            </a:r>
            <a:endParaRPr lang="en-US" sz="2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bottom female decile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829269630469339E-2"/>
                  <c:y val="-2.3924475308715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B2-419C-96D9-6B6486DD775F}"/>
                </c:ext>
              </c:extLst>
            </c:dLbl>
            <c:dLbl>
              <c:idx val="1"/>
              <c:layout>
                <c:manualLayout>
                  <c:x val="-3.1902440249757642E-2"/>
                  <c:y val="-2.5944277320406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B2-419C-96D9-6B6486DD7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Data!$B$8:$G$8</c:f>
              <c:numCache>
                <c:formatCode>General</c:formatCode>
                <c:ptCount val="6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Data!$B$33:$G$33</c:f>
              <c:numCache>
                <c:formatCode>0.0</c:formatCode>
                <c:ptCount val="6"/>
                <c:pt idx="0">
                  <c:v>13.384321223709371</c:v>
                </c:pt>
                <c:pt idx="1">
                  <c:v>12.206047032474803</c:v>
                </c:pt>
                <c:pt idx="2">
                  <c:v>9.7982708933717575</c:v>
                </c:pt>
                <c:pt idx="3">
                  <c:v>10.309278350515465</c:v>
                </c:pt>
                <c:pt idx="4">
                  <c:v>10.873786407766987</c:v>
                </c:pt>
                <c:pt idx="5">
                  <c:v>10.722610722610725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B2-419C-96D9-6B6486DD775F}"/>
            </c:ext>
          </c:extLst>
        </c:ser>
        <c:ser>
          <c:idx val="1"/>
          <c:order val="1"/>
          <c:tx>
            <c:v>top female decile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829269630469339E-2"/>
                  <c:y val="1.9885030324862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B2-419C-96D9-6B6486DD775F}"/>
                </c:ext>
              </c:extLst>
            </c:dLbl>
            <c:dLbl>
              <c:idx val="1"/>
              <c:layout>
                <c:manualLayout>
                  <c:x val="-3.4829269630469353E-2"/>
                  <c:y val="1.7865228313171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B2-419C-96D9-6B6486DD775F}"/>
                </c:ext>
              </c:extLst>
            </c:dLbl>
            <c:dLbl>
              <c:idx val="2"/>
              <c:layout>
                <c:manualLayout>
                  <c:x val="-3.1902440249757642E-2"/>
                  <c:y val="-2.4550613932339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B2-419C-96D9-6B6486DD7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Data!$B$8:$G$8</c:f>
              <c:numCache>
                <c:formatCode>General</c:formatCode>
                <c:ptCount val="6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Data!$B$34:$G$34</c:f>
              <c:numCache>
                <c:formatCode>0.0</c:formatCode>
                <c:ptCount val="6"/>
                <c:pt idx="0">
                  <c:v>12.810707456978967</c:v>
                </c:pt>
                <c:pt idx="1">
                  <c:v>19.596864501679732</c:v>
                </c:pt>
                <c:pt idx="2">
                  <c:v>22.190201729106626</c:v>
                </c:pt>
                <c:pt idx="3">
                  <c:v>24.742268041237111</c:v>
                </c:pt>
                <c:pt idx="4">
                  <c:v>24.077669902912618</c:v>
                </c:pt>
                <c:pt idx="5">
                  <c:v>28.67132867132867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0B2-419C-96D9-6B6486DD7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530224"/>
        <c:axId val="806629824"/>
      </c:lineChart>
      <c:catAx>
        <c:axId val="8075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806629824"/>
        <c:crosses val="autoZero"/>
        <c:auto val="1"/>
        <c:lblAlgn val="ctr"/>
        <c:lblOffset val="100"/>
        <c:noMultiLvlLbl val="0"/>
      </c:catAx>
      <c:valAx>
        <c:axId val="8066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80753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0.35894</cdr:x>
      <cdr:y>0.09268</cdr:y>
    </cdr:from>
    <cdr:to>
      <cdr:x>0.53347</cdr:x>
      <cdr:y>0.21218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8172" y="272908"/>
          <a:ext cx="825703" cy="351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Capital</a:t>
          </a:r>
        </a:p>
      </cdr:txBody>
    </cdr:sp>
  </cdr:relSizeAnchor>
  <cdr:relSizeAnchor xmlns:cdr="http://schemas.openxmlformats.org/drawingml/2006/chartDrawing">
    <cdr:from>
      <cdr:x>0.26189</cdr:x>
      <cdr:y>0.52742</cdr:y>
    </cdr:from>
    <cdr:to>
      <cdr:x>0.4952</cdr:x>
      <cdr:y>0.60772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9023" y="1553030"/>
          <a:ext cx="1103786" cy="23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Labor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0.17601</cdr:x>
      <cdr:y>0.05161</cdr:y>
    </cdr:from>
    <cdr:to>
      <cdr:x>0.35936</cdr:x>
      <cdr:y>0.15725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436" y="127479"/>
          <a:ext cx="832761" cy="260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Capital</a:t>
          </a:r>
        </a:p>
      </cdr:txBody>
    </cdr:sp>
  </cdr:relSizeAnchor>
  <cdr:relSizeAnchor xmlns:cdr="http://schemas.openxmlformats.org/drawingml/2006/chartDrawing">
    <cdr:from>
      <cdr:x>0.25742</cdr:x>
      <cdr:y>0.5</cdr:y>
    </cdr:from>
    <cdr:to>
      <cdr:x>0.4084</cdr:x>
      <cdr:y>0.62056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9225" y="1235135"/>
          <a:ext cx="685752" cy="297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Labor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0.25109</cdr:x>
      <cdr:y>0.04673</cdr:y>
    </cdr:from>
    <cdr:to>
      <cdr:x>0.45677</cdr:x>
      <cdr:y>0.1357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2666" y="137602"/>
          <a:ext cx="895049" cy="261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Capital</a:t>
          </a:r>
        </a:p>
      </cdr:txBody>
    </cdr:sp>
  </cdr:relSizeAnchor>
  <cdr:relSizeAnchor xmlns:cdr="http://schemas.openxmlformats.org/drawingml/2006/chartDrawing">
    <cdr:from>
      <cdr:x>0.14824</cdr:x>
      <cdr:y>0.56646</cdr:y>
    </cdr:from>
    <cdr:to>
      <cdr:x>0.35551</cdr:x>
      <cdr:y>0.71594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9381" y="1528632"/>
          <a:ext cx="838033" cy="403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Labor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0.28427</cdr:x>
      <cdr:y>0.08275</cdr:y>
    </cdr:from>
    <cdr:to>
      <cdr:x>0.60036</cdr:x>
      <cdr:y>0.3336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7068" y="206207"/>
          <a:ext cx="1375503" cy="625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Capital</a:t>
          </a:r>
        </a:p>
      </cdr:txBody>
    </cdr:sp>
  </cdr:relSizeAnchor>
  <cdr:relSizeAnchor xmlns:cdr="http://schemas.openxmlformats.org/drawingml/2006/chartDrawing">
    <cdr:from>
      <cdr:x>0.28427</cdr:x>
      <cdr:y>0.56949</cdr:y>
    </cdr:from>
    <cdr:to>
      <cdr:x>0.45717</cdr:x>
      <cdr:y>0.66384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7068" y="1419145"/>
          <a:ext cx="752389" cy="235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Labor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608D-2348-4CF5-90D3-95B4044B4A64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6FC2-6113-42D4-A4F5-CEC367392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7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3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0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1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8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7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8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0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793E-FDDD-4EBF-A09D-994132447A75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47E3-9B9F-4D5F-9683-81EEB957E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071" y="824248"/>
            <a:ext cx="9337184" cy="316820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i="1" dirty="0"/>
              <a:t>Capitalism, Alone</a:t>
            </a:r>
            <a:r>
              <a:rPr lang="en-US" sz="4900" dirty="0"/>
              <a:t>—endogenous forces </a:t>
            </a:r>
            <a:br>
              <a:rPr lang="en-US" sz="4900" dirty="0"/>
            </a:br>
            <a:r>
              <a:rPr lang="en-US" sz="4900" dirty="0"/>
              <a:t>of income increase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302" y="4477802"/>
            <a:ext cx="9144000" cy="1655762"/>
          </a:xfrm>
        </p:spPr>
        <p:txBody>
          <a:bodyPr/>
          <a:lstStyle/>
          <a:p>
            <a:r>
              <a:rPr lang="en-US" dirty="0"/>
              <a:t>Branko Milanovic</a:t>
            </a:r>
          </a:p>
          <a:p>
            <a:r>
              <a:rPr lang="en-US" dirty="0"/>
              <a:t>Berlin November2023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9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8B780-8ADA-5FA2-9D5C-21C7CDA3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003" y="1151934"/>
            <a:ext cx="7541994" cy="489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46F4A-89A0-AC88-B682-1E5B4AAD95E8}"/>
              </a:ext>
            </a:extLst>
          </p:cNvPr>
          <p:cNvSpPr txBox="1"/>
          <p:nvPr/>
        </p:nvSpPr>
        <p:spPr>
          <a:xfrm>
            <a:off x="2211859" y="247135"/>
            <a:ext cx="811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Labor share in net income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went down </a:t>
            </a:r>
            <a:r>
              <a:rPr lang="en-US" sz="2800" dirty="0"/>
              <a:t>by about 10 percentage points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EA050-BF94-982F-A002-E79084F42810}"/>
              </a:ext>
            </a:extLst>
          </p:cNvPr>
          <p:cNvSpPr txBox="1"/>
          <p:nvPr/>
        </p:nvSpPr>
        <p:spPr>
          <a:xfrm>
            <a:off x="444843" y="6303088"/>
            <a:ext cx="528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ILO, OECD, “Labor share in G20 economies” 2015 </a:t>
            </a:r>
          </a:p>
        </p:txBody>
      </p:sp>
    </p:spTree>
    <p:extLst>
      <p:ext uri="{BB962C8B-B14F-4D97-AF65-F5344CB8AC3E}">
        <p14:creationId xmlns:p14="http://schemas.microsoft.com/office/powerpoint/2010/main" val="169220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EC6F-B37A-406C-9E49-8AB79444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Capital income is heavily concentrated among the rich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4BFA-C77A-4943-B2E2-4244237F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rising capital share means a rising importance of an unequal source of income (income from capital)</a:t>
            </a:r>
          </a:p>
          <a:p>
            <a:r>
              <a:rPr lang="en-US" sz="3200" dirty="0"/>
              <a:t>Therefore, rising capital share tends to quasi-automatically spill over into a higher inter-personal inequality.</a:t>
            </a:r>
          </a:p>
          <a:p>
            <a:r>
              <a:rPr lang="en-US" sz="3200" dirty="0"/>
              <a:t>Functional income distribution =&gt; inter-personal 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262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01D9-EA01-60CE-9395-444D7C03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inequality decomposition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24426-3679-12DB-5885-68F218C99D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𝐺𝑖𝑛𝑖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i="1" dirty="0">
                    <a:latin typeface="Cambria Math" panose="02040503050406030204" pitchFamily="18" charset="0"/>
                  </a:rPr>
                  <a:t>Gini = (share of labor x concentration  coefficient of labor income )+ (share of capital x concentration coefficient of capital income)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F24426-3679-12DB-5885-68F218C99D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97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039B2A-2218-43AB-A0F6-D857F29B95C4}"/>
              </a:ext>
            </a:extLst>
          </p:cNvPr>
          <p:cNvSpPr txBox="1"/>
          <p:nvPr/>
        </p:nvSpPr>
        <p:spPr>
          <a:xfrm>
            <a:off x="2229846" y="259578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USA, 1974-2020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C23D5-F3BE-44BC-9911-3C0AAFAC30DD}"/>
              </a:ext>
            </a:extLst>
          </p:cNvPr>
          <p:cNvSpPr txBox="1"/>
          <p:nvPr/>
        </p:nvSpPr>
        <p:spPr>
          <a:xfrm>
            <a:off x="7725776" y="3737113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UK, 1979-2020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F395A-5D72-4E4C-AD5C-0DB4EC9494E0}"/>
              </a:ext>
            </a:extLst>
          </p:cNvPr>
          <p:cNvSpPr txBox="1"/>
          <p:nvPr/>
        </p:nvSpPr>
        <p:spPr>
          <a:xfrm>
            <a:off x="2042574" y="3737113"/>
            <a:ext cx="240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Norway, 1979-2020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21DA4-D156-404D-B90A-10DFF3384C94}"/>
              </a:ext>
            </a:extLst>
          </p:cNvPr>
          <p:cNvSpPr txBox="1"/>
          <p:nvPr/>
        </p:nvSpPr>
        <p:spPr>
          <a:xfrm>
            <a:off x="7648149" y="259578"/>
            <a:ext cx="240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Germany, 1984-2019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16020"/>
              </p:ext>
            </p:extLst>
          </p:nvPr>
        </p:nvGraphicFramePr>
        <p:xfrm>
          <a:off x="5820523" y="713026"/>
          <a:ext cx="4731037" cy="294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97705"/>
              </p:ext>
            </p:extLst>
          </p:nvPr>
        </p:nvGraphicFramePr>
        <p:xfrm>
          <a:off x="5892324" y="4106444"/>
          <a:ext cx="4542016" cy="249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84457"/>
              </p:ext>
            </p:extLst>
          </p:nvPr>
        </p:nvGraphicFramePr>
        <p:xfrm>
          <a:off x="1255922" y="656681"/>
          <a:ext cx="4351663" cy="294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84596"/>
              </p:ext>
            </p:extLst>
          </p:nvPr>
        </p:nvGraphicFramePr>
        <p:xfrm>
          <a:off x="992778" y="4106445"/>
          <a:ext cx="4351663" cy="249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6381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8A735C-67D4-E2CD-0DE7-F9504DFE0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574732"/>
              </p:ext>
            </p:extLst>
          </p:nvPr>
        </p:nvGraphicFramePr>
        <p:xfrm>
          <a:off x="2228849" y="642939"/>
          <a:ext cx="7643813" cy="557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A1C539-68CB-429F-360C-12125782514E}"/>
              </a:ext>
            </a:extLst>
          </p:cNvPr>
          <p:cNvSpPr txBox="1"/>
          <p:nvPr/>
        </p:nvSpPr>
        <p:spPr>
          <a:xfrm>
            <a:off x="414337" y="6452474"/>
            <a:ext cx="2671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US-others-K-L.xls in voter files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64645-E1EC-30EC-E93B-7A3DDC1496E6}"/>
              </a:ext>
            </a:extLst>
          </p:cNvPr>
          <p:cNvSpPr txBox="1"/>
          <p:nvPr/>
        </p:nvSpPr>
        <p:spPr>
          <a:xfrm>
            <a:off x="4400550" y="6329363"/>
            <a:ext cx="30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Red:</a:t>
            </a:r>
            <a:r>
              <a:rPr lang="en-US" dirty="0"/>
              <a:t> amount; 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: share </a:t>
            </a:r>
          </a:p>
        </p:txBody>
      </p:sp>
    </p:spTree>
    <p:extLst>
      <p:ext uri="{BB962C8B-B14F-4D97-AF65-F5344CB8AC3E}">
        <p14:creationId xmlns:p14="http://schemas.microsoft.com/office/powerpoint/2010/main" val="283717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129D-7A32-D1F8-2763-40D4E6DD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Higher rate of return on the assets of the rich:  composition effect….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1B6D-73D1-A304-AF69-3E74D87A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 of gross assets of the rich are financial instruments vs. only 12% for the middle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87B4-2ACF-4FBF-8D3D-ECC943CC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….but also higher returns within asset-classes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9EDFEA-DAD6-403E-BC7C-FED4AAE61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636714"/>
            <a:ext cx="7500938" cy="44354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934D3-5AD3-4135-980D-03B25CB27B42}"/>
              </a:ext>
            </a:extLst>
          </p:cNvPr>
          <p:cNvSpPr txBox="1"/>
          <p:nvPr/>
        </p:nvSpPr>
        <p:spPr>
          <a:xfrm>
            <a:off x="457200" y="6308209"/>
            <a:ext cx="732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 Zwick, Top income wealth in the United States, draft, 2019.</a:t>
            </a:r>
          </a:p>
        </p:txBody>
      </p:sp>
    </p:spTree>
    <p:extLst>
      <p:ext uri="{BB962C8B-B14F-4D97-AF65-F5344CB8AC3E}">
        <p14:creationId xmlns:p14="http://schemas.microsoft.com/office/powerpoint/2010/main" val="288209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B066A-DA2A-479E-B35D-175A6A53A398}"/>
              </a:ext>
            </a:extLst>
          </p:cNvPr>
          <p:cNvSpPr txBox="1"/>
          <p:nvPr/>
        </p:nvSpPr>
        <p:spPr>
          <a:xfrm>
            <a:off x="361121" y="6463440"/>
            <a:ext cx="212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US_others_K_L.xls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6525"/>
            <a:ext cx="10811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Homoploutia: High K and L income received by the same people </a:t>
            </a:r>
            <a:endParaRPr lang="en-GB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112" y="136525"/>
            <a:ext cx="11078818" cy="12428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F26831-F77B-4471-B0B6-B9F91E92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12522"/>
              </p:ext>
            </p:extLst>
          </p:nvPr>
        </p:nvGraphicFramePr>
        <p:xfrm>
          <a:off x="2065868" y="976609"/>
          <a:ext cx="8308028" cy="52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495B298-2F30-82CD-5E79-10F71BDC7FBF}"/>
              </a:ext>
            </a:extLst>
          </p:cNvPr>
          <p:cNvSpPr txBox="1"/>
          <p:nvPr/>
        </p:nvSpPr>
        <p:spPr>
          <a:xfrm>
            <a:off x="8060267" y="6383867"/>
            <a:ext cx="370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LIS data</a:t>
            </a:r>
          </a:p>
        </p:txBody>
      </p:sp>
    </p:spTree>
    <p:extLst>
      <p:ext uri="{BB962C8B-B14F-4D97-AF65-F5344CB8AC3E}">
        <p14:creationId xmlns:p14="http://schemas.microsoft.com/office/powerpoint/2010/main" val="136128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5B085-6B78-47A9-8F19-5A550A49E1E7}"/>
              </a:ext>
            </a:extLst>
          </p:cNvPr>
          <p:cNvSpPr txBox="1"/>
          <p:nvPr/>
        </p:nvSpPr>
        <p:spPr>
          <a:xfrm>
            <a:off x="678656" y="1671637"/>
            <a:ext cx="91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E9875-A88F-457A-B3AE-3E6B2C359FD0}"/>
              </a:ext>
            </a:extLst>
          </p:cNvPr>
          <p:cNvSpPr txBox="1"/>
          <p:nvPr/>
        </p:nvSpPr>
        <p:spPr>
          <a:xfrm>
            <a:off x="2085975" y="3791992"/>
            <a:ext cx="118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Classical capitalism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81E08A-CA45-4296-958B-91208C9AC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59144"/>
              </p:ext>
            </p:extLst>
          </p:nvPr>
        </p:nvGraphicFramePr>
        <p:xfrm>
          <a:off x="1758461" y="278423"/>
          <a:ext cx="8675077" cy="630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902A94-E6F2-5F1F-C8BC-DC4FBAF26D5E}"/>
              </a:ext>
            </a:extLst>
          </p:cNvPr>
          <p:cNvSpPr txBox="1"/>
          <p:nvPr/>
        </p:nvSpPr>
        <p:spPr>
          <a:xfrm>
            <a:off x="361121" y="6463440"/>
            <a:ext cx="212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US_others_L_L.xls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27FF-BEC7-4E42-841F-EB9FA184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homoploutia and one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0BE6-05A1-41BC-99E6-40006E87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/>
          <a:lstStyle/>
          <a:p>
            <a:r>
              <a:rPr lang="en-US" sz="3600" dirty="0"/>
              <a:t>How much of inequality increase is due to homoploutia? What are the drivers of homoploutia?</a:t>
            </a:r>
          </a:p>
          <a:p>
            <a:r>
              <a:rPr lang="en-US" sz="3600" dirty="0"/>
              <a:t>How homoploutia can help us classify and understand various capitalisms</a:t>
            </a:r>
          </a:p>
          <a:p>
            <a:r>
              <a:rPr lang="en-US" sz="3600" dirty="0"/>
              <a:t>More speculative: does homoploutia make social mobility less and fight against inequality more difficult? Or is it a dramatic improvement upon classical capitalism? </a:t>
            </a:r>
          </a:p>
        </p:txBody>
      </p:sp>
    </p:spTree>
    <p:extLst>
      <p:ext uri="{BB962C8B-B14F-4D97-AF65-F5344CB8AC3E}">
        <p14:creationId xmlns:p14="http://schemas.microsoft.com/office/powerpoint/2010/main" val="140416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2C62-8A99-4C90-BCEC-03B79B75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E7BB-6F03-4BCF-A0BA-0C76D59C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1. Defining various types of capitalism</a:t>
            </a:r>
          </a:p>
          <a:p>
            <a:pPr marL="0" indent="0">
              <a:buNone/>
            </a:pPr>
            <a:r>
              <a:rPr lang="en-US" sz="4000" dirty="0"/>
              <a:t>2. The facts: systemic inequalities in meritocratic/liberal capitalism</a:t>
            </a:r>
          </a:p>
          <a:p>
            <a:pPr marL="0" indent="0">
              <a:buNone/>
            </a:pPr>
            <a:r>
              <a:rPr lang="en-US" sz="4000" dirty="0"/>
              <a:t>3. The outcome: shrinking middle class</a:t>
            </a:r>
          </a:p>
          <a:p>
            <a:pPr marL="0" indent="0">
              <a:buNone/>
            </a:pPr>
            <a:r>
              <a:rPr lang="en-US" sz="4000" dirty="0"/>
              <a:t>4. The policy: What to do?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05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5993-9B15-43F8-92B0-D9D0ECBE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163512"/>
            <a:ext cx="10082212" cy="924481"/>
          </a:xfrm>
        </p:spPr>
        <p:txBody>
          <a:bodyPr/>
          <a:lstStyle/>
          <a:p>
            <a:r>
              <a:rPr lang="en-US" dirty="0"/>
              <a:t>United States: Homoploutia 1960-2020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76E3F-DAC2-450B-B633-21018B8A4E4B}"/>
              </a:ext>
            </a:extLst>
          </p:cNvPr>
          <p:cNvSpPr txBox="1"/>
          <p:nvPr/>
        </p:nvSpPr>
        <p:spPr>
          <a:xfrm>
            <a:off x="283369" y="6488668"/>
            <a:ext cx="34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Berman and Milanovic,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67EBE-53CA-4FB8-9B88-BB969FAA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35" y="1087992"/>
            <a:ext cx="858582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6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9C48-B1DF-4564-9455-4A69ADEF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1" y="177799"/>
            <a:ext cx="10620375" cy="1549400"/>
          </a:xfrm>
        </p:spPr>
        <p:txBody>
          <a:bodyPr>
            <a:normAutofit/>
          </a:bodyPr>
          <a:lstStyle/>
          <a:p>
            <a:r>
              <a:rPr lang="en-US" dirty="0"/>
              <a:t>Homoploutia accounts for 1/5 of the increase in US inequality between 1985 and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16EC1-EDCB-4D79-9170-62E0E94F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3" y="1690687"/>
            <a:ext cx="7755473" cy="4802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B67E4-5242-4232-971C-B428FF3698CF}"/>
              </a:ext>
            </a:extLst>
          </p:cNvPr>
          <p:cNvSpPr txBox="1"/>
          <p:nvPr/>
        </p:nvSpPr>
        <p:spPr>
          <a:xfrm>
            <a:off x="328612" y="6492875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Berman &amp; Milanovic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C0EB3C-0FD7-4379-9430-FC0B8A7FEF01}"/>
              </a:ext>
            </a:extLst>
          </p:cNvPr>
          <p:cNvCxnSpPr/>
          <p:nvPr/>
        </p:nvCxnSpPr>
        <p:spPr>
          <a:xfrm>
            <a:off x="7758113" y="2857500"/>
            <a:ext cx="0" cy="30003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291C92-500B-4229-83FF-9FA4A9916024}"/>
              </a:ext>
            </a:extLst>
          </p:cNvPr>
          <p:cNvSpPr txBox="1"/>
          <p:nvPr/>
        </p:nvSpPr>
        <p:spPr>
          <a:xfrm>
            <a:off x="7893057" y="2788206"/>
            <a:ext cx="33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effect of homoploutia</a:t>
            </a:r>
          </a:p>
        </p:txBody>
      </p:sp>
    </p:spTree>
    <p:extLst>
      <p:ext uri="{BB962C8B-B14F-4D97-AF65-F5344CB8AC3E}">
        <p14:creationId xmlns:p14="http://schemas.microsoft.com/office/powerpoint/2010/main" val="40337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D7AD-113D-43C7-AD77-54B67A10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68" y="253172"/>
            <a:ext cx="10939463" cy="668545"/>
          </a:xfrm>
        </p:spPr>
        <p:txBody>
          <a:bodyPr>
            <a:noAutofit/>
          </a:bodyPr>
          <a:lstStyle/>
          <a:p>
            <a:r>
              <a:rPr lang="en-US" sz="3800" dirty="0"/>
              <a:t>4. Homogamy (assortative mating): rich males (cohorts)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B6B85-54AE-45CC-9B05-366561FE6E10}"/>
              </a:ext>
            </a:extLst>
          </p:cNvPr>
          <p:cNvSpPr txBox="1"/>
          <p:nvPr/>
        </p:nvSpPr>
        <p:spPr>
          <a:xfrm>
            <a:off x="221156" y="6413917"/>
            <a:ext cx="414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Nishant Yonzan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2E358B-68E9-6B41-A4E3-FC87DD758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88186"/>
              </p:ext>
            </p:extLst>
          </p:nvPr>
        </p:nvGraphicFramePr>
        <p:xfrm>
          <a:off x="2671763" y="943321"/>
          <a:ext cx="8129588" cy="571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6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The outcome: Shrinking middle class in both market and disposable income shares </a:t>
            </a:r>
          </a:p>
        </p:txBody>
      </p:sp>
    </p:spTree>
    <p:extLst>
      <p:ext uri="{BB962C8B-B14F-4D97-AF65-F5344CB8AC3E}">
        <p14:creationId xmlns:p14="http://schemas.microsoft.com/office/powerpoint/2010/main" val="38464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135" y="6580343"/>
            <a:ext cx="5608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Define_variables.do using c:\branko\voter\dofils\define_variables using data_voter_checked.dta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307" y="154546"/>
            <a:ext cx="107409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Smaller size of western middle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F4CF6-6ADC-43D9-AFE8-85B0A4E0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57" y="757525"/>
            <a:ext cx="7789685" cy="57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9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C2561-4CC6-4CD2-B79A-44191D9C9B20}"/>
              </a:ext>
            </a:extLst>
          </p:cNvPr>
          <p:cNvSpPr txBox="1"/>
          <p:nvPr/>
        </p:nvSpPr>
        <p:spPr>
          <a:xfrm>
            <a:off x="300038" y="6553297"/>
            <a:ext cx="4957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Branko\VOTER\datafiles\</a:t>
            </a:r>
            <a:r>
              <a:rPr lang="en-US" sz="1000" dirty="0" err="1"/>
              <a:t>data_voter_new.dta</a:t>
            </a:r>
            <a:r>
              <a:rPr lang="en-US" sz="1000" dirty="0"/>
              <a:t> and define.variables.do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6A1DB-2CB1-C9CE-CFC4-BCC3FDBC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56" y="1189826"/>
            <a:ext cx="8127310" cy="5255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8850C-BDF8-72CA-5D14-0104CEC8DE7E}"/>
              </a:ext>
            </a:extLst>
          </p:cNvPr>
          <p:cNvSpPr txBox="1"/>
          <p:nvPr/>
        </p:nvSpPr>
        <p:spPr>
          <a:xfrm>
            <a:off x="2218879" y="250928"/>
            <a:ext cx="804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Greater inequality of market income only in part compensated by greater redistribution </a:t>
            </a:r>
          </a:p>
        </p:txBody>
      </p:sp>
    </p:spTree>
    <p:extLst>
      <p:ext uri="{BB962C8B-B14F-4D97-AF65-F5344CB8AC3E}">
        <p14:creationId xmlns:p14="http://schemas.microsoft.com/office/powerpoint/2010/main" val="408414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2A1A6-3D49-27EF-70FB-22A5A8F5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43" y="356599"/>
            <a:ext cx="8379502" cy="6144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66652-391B-F0B2-590D-7A4497EE7827}"/>
              </a:ext>
            </a:extLst>
          </p:cNvPr>
          <p:cNvSpPr txBox="1"/>
          <p:nvPr/>
        </p:nvSpPr>
        <p:spPr>
          <a:xfrm>
            <a:off x="300038" y="6553297"/>
            <a:ext cx="4957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Branko\VOTER\datafiles\</a:t>
            </a:r>
            <a:r>
              <a:rPr lang="en-US" sz="1000" dirty="0" err="1"/>
              <a:t>data_voter_new.dta</a:t>
            </a:r>
            <a:r>
              <a:rPr lang="en-US" sz="1000" dirty="0"/>
              <a:t> and define.variables.do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59C4F-8636-2589-B8C9-8DCDB444189A}"/>
              </a:ext>
            </a:extLst>
          </p:cNvPr>
          <p:cNvSpPr txBox="1"/>
          <p:nvPr/>
        </p:nvSpPr>
        <p:spPr>
          <a:xfrm>
            <a:off x="5257800" y="29405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37098-44A6-09CE-8033-AE79331A3A47}"/>
              </a:ext>
            </a:extLst>
          </p:cNvPr>
          <p:cNvSpPr txBox="1"/>
          <p:nvPr/>
        </p:nvSpPr>
        <p:spPr>
          <a:xfrm>
            <a:off x="9186203" y="3429000"/>
            <a:ext cx="10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points</a:t>
            </a:r>
          </a:p>
        </p:txBody>
      </p:sp>
    </p:spTree>
    <p:extLst>
      <p:ext uri="{BB962C8B-B14F-4D97-AF65-F5344CB8AC3E}">
        <p14:creationId xmlns:p14="http://schemas.microsoft.com/office/powerpoint/2010/main" val="104840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2C556-7476-528E-28DC-AE4A9DF2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40" y="402645"/>
            <a:ext cx="8253919" cy="6052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E563AD-4554-9D0E-72DD-895D5DA8C282}"/>
              </a:ext>
            </a:extLst>
          </p:cNvPr>
          <p:cNvSpPr txBox="1"/>
          <p:nvPr/>
        </p:nvSpPr>
        <p:spPr>
          <a:xfrm>
            <a:off x="274318" y="6581928"/>
            <a:ext cx="4375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ranko</a:t>
            </a:r>
            <a:r>
              <a:rPr lang="en-US" sz="1000" dirty="0"/>
              <a:t>\VOTER\datafiles\</a:t>
            </a:r>
            <a:r>
              <a:rPr lang="en-US" sz="1000" dirty="0" err="1"/>
              <a:t>data_voter_new.dta</a:t>
            </a:r>
            <a:r>
              <a:rPr lang="en-US" sz="1000" dirty="0"/>
              <a:t> and define_vsarables.do</a:t>
            </a:r>
          </a:p>
        </p:txBody>
      </p:sp>
    </p:spTree>
    <p:extLst>
      <p:ext uri="{BB962C8B-B14F-4D97-AF65-F5344CB8AC3E}">
        <p14:creationId xmlns:p14="http://schemas.microsoft.com/office/powerpoint/2010/main" val="382637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8CD83B-018D-3E97-6A1F-46E831679D93}"/>
              </a:ext>
            </a:extLst>
          </p:cNvPr>
          <p:cNvSpPr txBox="1"/>
          <p:nvPr/>
        </p:nvSpPr>
        <p:spPr>
          <a:xfrm>
            <a:off x="274318" y="6470059"/>
            <a:ext cx="4375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ranko</a:t>
            </a:r>
            <a:r>
              <a:rPr lang="en-US" sz="1000" dirty="0"/>
              <a:t>\VOTER\datafiles\</a:t>
            </a:r>
            <a:r>
              <a:rPr lang="en-US" sz="1000" dirty="0" err="1"/>
              <a:t>data_voter_new.dta</a:t>
            </a:r>
            <a:r>
              <a:rPr lang="en-US" sz="1000" dirty="0"/>
              <a:t> and define_vsarables.do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1E5C0-C2F5-167D-EF69-7ECA158A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18" y="569741"/>
            <a:ext cx="7798189" cy="57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Policy: how to change it? </a:t>
            </a:r>
          </a:p>
        </p:txBody>
      </p:sp>
    </p:spTree>
    <p:extLst>
      <p:ext uri="{BB962C8B-B14F-4D97-AF65-F5344CB8AC3E}">
        <p14:creationId xmlns:p14="http://schemas.microsoft.com/office/powerpoint/2010/main" val="141911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Defining various capitalisms in function of distribution of labor and capital incomes</a:t>
            </a:r>
          </a:p>
        </p:txBody>
      </p:sp>
    </p:spTree>
    <p:extLst>
      <p:ext uri="{BB962C8B-B14F-4D97-AF65-F5344CB8AC3E}">
        <p14:creationId xmlns:p14="http://schemas.microsoft.com/office/powerpoint/2010/main" val="2939444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72482" cy="451078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" action="ppaction://noaction"/>
              </a:rPr>
              <a:t>Rich countries can expect to have an ever greater K/Y ratios</a:t>
            </a:r>
            <a:r>
              <a:rPr lang="en-US" dirty="0"/>
              <a:t>. Unless r drops proportionally, capital share is likely to continue to rise.</a:t>
            </a:r>
          </a:p>
          <a:p>
            <a:r>
              <a:rPr lang="en-US" dirty="0"/>
              <a:t>With the current K and L endowments, that implies a pass-through rate whereby each additional point in K share translates into about ½ Gini point increase in personal income inequality. Is this sustainable, if e.g. the  share of capital goes up by 10 points?</a:t>
            </a:r>
          </a:p>
          <a:p>
            <a:r>
              <a:rPr lang="en-US" dirty="0"/>
              <a:t>Technically the link can be weakened by increased taxation of income from capital (flow) or wealth (stock)</a:t>
            </a:r>
          </a:p>
          <a:p>
            <a:r>
              <a:rPr lang="en-US" dirty="0"/>
              <a:t>Both would reduce Gini of capital income and reduce the pass-through to inter-personal inequality</a:t>
            </a:r>
          </a:p>
          <a:p>
            <a:r>
              <a:rPr lang="en-US" dirty="0"/>
              <a:t>But four key tools of inequality reduction from the 20th century are weaker now: education, trade unions, taxes, social transfers</a:t>
            </a:r>
          </a:p>
          <a:p>
            <a:r>
              <a:rPr lang="en-US" dirty="0"/>
              <a:t>So what are the solution?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8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" y="1005841"/>
            <a:ext cx="10366420" cy="5737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But the question is to what extent are higher taxes on capital flows or capital stocks feasible in the era of globalization. Require very high level of inter-state coordination and is difficult to enforce.</a:t>
            </a:r>
          </a:p>
          <a:p>
            <a:r>
              <a:rPr lang="en-US" dirty="0"/>
              <a:t>An alternative would be to </a:t>
            </a:r>
            <a:r>
              <a:rPr lang="en-US" b="1" dirty="0">
                <a:solidFill>
                  <a:srgbClr val="FF0000"/>
                </a:solidFill>
              </a:rPr>
              <a:t>focus on “pre-redistribution</a:t>
            </a:r>
            <a:r>
              <a:rPr lang="en-US" dirty="0"/>
              <a:t>”, that is on reducing the concentration of capital endowments through much more widely spread ownership. </a:t>
            </a:r>
          </a:p>
          <a:p>
            <a:r>
              <a:rPr lang="en-US" dirty="0"/>
              <a:t>Could be done through workers’ shareholding (ESOPs), but they have a problem of non-diversification of risk (although that issue is somewhat exaggerated) or</a:t>
            </a:r>
          </a:p>
          <a:p>
            <a:r>
              <a:rPr lang="en-US" dirty="0"/>
              <a:t>through greater incentives for small savers and investors and penalties (elimination of loopholes) for large investors.</a:t>
            </a:r>
          </a:p>
          <a:p>
            <a:r>
              <a:rPr lang="en-US" dirty="0"/>
              <a:t>Or inheritance taxation. </a:t>
            </a:r>
          </a:p>
          <a:p>
            <a:r>
              <a:rPr lang="en-US" dirty="0"/>
              <a:t>The key point is to increase capital ownership for some 80% of people who currently own 10% of all wealth (including housing).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18D225-8F8B-4F4E-B7EF-59C34082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71451"/>
            <a:ext cx="10256520" cy="834390"/>
          </a:xfrm>
        </p:spPr>
        <p:txBody>
          <a:bodyPr/>
          <a:lstStyle/>
          <a:p>
            <a:r>
              <a:rPr lang="en-US" dirty="0"/>
              <a:t>Capital: more widely owned</a:t>
            </a:r>
          </a:p>
        </p:txBody>
      </p:sp>
    </p:spTree>
    <p:extLst>
      <p:ext uri="{BB962C8B-B14F-4D97-AF65-F5344CB8AC3E}">
        <p14:creationId xmlns:p14="http://schemas.microsoft.com/office/powerpoint/2010/main" val="59796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A52D-2B7A-4ADE-B7F7-1579D0BA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6" y="0"/>
            <a:ext cx="10377488" cy="820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Systemic inequalities in liberal/meritocratic capitalism and policy actions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3F243B-C702-40E1-9947-AE72F8FB2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700218"/>
              </p:ext>
            </p:extLst>
          </p:nvPr>
        </p:nvGraphicFramePr>
        <p:xfrm>
          <a:off x="1388517" y="820738"/>
          <a:ext cx="9896227" cy="572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316">
                  <a:extLst>
                    <a:ext uri="{9D8B030D-6E8A-4147-A177-3AD203B41FA5}">
                      <a16:colId xmlns:a16="http://schemas.microsoft.com/office/drawing/2014/main" val="1639676616"/>
                    </a:ext>
                  </a:extLst>
                </a:gridCol>
                <a:gridCol w="4997911">
                  <a:extLst>
                    <a:ext uri="{9D8B030D-6E8A-4147-A177-3AD203B41FA5}">
                      <a16:colId xmlns:a16="http://schemas.microsoft.com/office/drawing/2014/main" val="2457029519"/>
                    </a:ext>
                  </a:extLst>
                </a:gridCol>
              </a:tblGrid>
              <a:tr h="408353">
                <a:tc>
                  <a:txBody>
                    <a:bodyPr/>
                    <a:lstStyle/>
                    <a:p>
                      <a:r>
                        <a:rPr lang="en-US" sz="2000" dirty="0"/>
                        <a:t>Systemic inequality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Possible remedy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33006"/>
                  </a:ext>
                </a:extLst>
              </a:tr>
              <a:tr h="735035">
                <a:tc>
                  <a:txBody>
                    <a:bodyPr/>
                    <a:lstStyle/>
                    <a:p>
                      <a:r>
                        <a:rPr lang="en-US" sz="2000" dirty="0"/>
                        <a:t>Increasing aggregate share of capital in national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Demonopolization, stronger unions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44677"/>
                  </a:ext>
                </a:extLst>
              </a:tr>
              <a:tr h="1388399">
                <a:tc>
                  <a:txBody>
                    <a:bodyPr/>
                    <a:lstStyle/>
                    <a:p>
                      <a:r>
                        <a:rPr lang="en-US" sz="2000" dirty="0"/>
                        <a:t>High concentration of capital ownership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Deconcentration through tax advantages to the middle class, ESOPs, worker ownership</a:t>
                      </a:r>
                    </a:p>
                    <a:p>
                      <a:r>
                        <a:rPr lang="en-US" sz="2000" dirty="0"/>
                        <a:t>Elimination of loopholes for the 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21616"/>
                  </a:ext>
                </a:extLst>
              </a:tr>
              <a:tr h="735035">
                <a:tc>
                  <a:txBody>
                    <a:bodyPr/>
                    <a:lstStyle/>
                    <a:p>
                      <a:r>
                        <a:rPr lang="en-US" sz="2000" dirty="0"/>
                        <a:t>Higher rate of return on the assets of the 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Increased taxation of K gains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157826"/>
                  </a:ext>
                </a:extLst>
              </a:tr>
              <a:tr h="408353">
                <a:tc>
                  <a:txBody>
                    <a:bodyPr/>
                    <a:lstStyle/>
                    <a:p>
                      <a:r>
                        <a:rPr lang="en-US" sz="2000" dirty="0"/>
                        <a:t>Homoploutia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88761"/>
                  </a:ext>
                </a:extLst>
              </a:tr>
              <a:tr h="408353">
                <a:tc>
                  <a:txBody>
                    <a:bodyPr/>
                    <a:lstStyle/>
                    <a:p>
                      <a:r>
                        <a:rPr lang="en-US" sz="2000" dirty="0"/>
                        <a:t>Homogamy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01095"/>
                  </a:ext>
                </a:extLst>
              </a:tr>
              <a:tr h="735035">
                <a:tc>
                  <a:txBody>
                    <a:bodyPr/>
                    <a:lstStyle/>
                    <a:p>
                      <a:r>
                        <a:rPr lang="en-US" sz="2000" dirty="0"/>
                        <a:t>Control of the political process by the 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Electoral reform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20191"/>
                  </a:ext>
                </a:extLst>
              </a:tr>
              <a:tr h="905253">
                <a:tc>
                  <a:txBody>
                    <a:bodyPr/>
                    <a:lstStyle/>
                    <a:p>
                      <a:r>
                        <a:rPr lang="en-US" sz="2000" dirty="0"/>
                        <a:t>Greater transmission of income and wealth across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Taxation of inheritance</a:t>
                      </a:r>
                    </a:p>
                    <a:p>
                      <a:r>
                        <a:rPr lang="en-US" sz="2000" dirty="0"/>
                        <a:t>Public education (Rawls liberal equality)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04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7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distribution in classical capitalism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97735" y="2125014"/>
            <a:ext cx="12879" cy="3361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00011" y="3217880"/>
            <a:ext cx="3813488" cy="1678220"/>
          </a:xfrm>
          <a:custGeom>
            <a:avLst/>
            <a:gdLst>
              <a:gd name="connsiteX0" fmla="*/ 0 w 3813488"/>
              <a:gd name="connsiteY0" fmla="*/ 1521545 h 1678220"/>
              <a:gd name="connsiteX1" fmla="*/ 695459 w 3813488"/>
              <a:gd name="connsiteY1" fmla="*/ 1083664 h 1678220"/>
              <a:gd name="connsiteX2" fmla="*/ 1661375 w 3813488"/>
              <a:gd name="connsiteY2" fmla="*/ 1838 h 1678220"/>
              <a:gd name="connsiteX3" fmla="*/ 2562896 w 3813488"/>
              <a:gd name="connsiteY3" fmla="*/ 1366999 h 1678220"/>
              <a:gd name="connsiteX4" fmla="*/ 3709116 w 3813488"/>
              <a:gd name="connsiteY4" fmla="*/ 1663213 h 1678220"/>
              <a:gd name="connsiteX5" fmla="*/ 3760631 w 3813488"/>
              <a:gd name="connsiteY5" fmla="*/ 1637455 h 167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488" h="1678220">
                <a:moveTo>
                  <a:pt x="0" y="1521545"/>
                </a:moveTo>
                <a:cubicBezTo>
                  <a:pt x="209281" y="1429246"/>
                  <a:pt x="418563" y="1336948"/>
                  <a:pt x="695459" y="1083664"/>
                </a:cubicBezTo>
                <a:cubicBezTo>
                  <a:pt x="972355" y="830380"/>
                  <a:pt x="1350135" y="-45385"/>
                  <a:pt x="1661375" y="1838"/>
                </a:cubicBezTo>
                <a:cubicBezTo>
                  <a:pt x="1972615" y="49061"/>
                  <a:pt x="2221606" y="1090103"/>
                  <a:pt x="2562896" y="1366999"/>
                </a:cubicBezTo>
                <a:cubicBezTo>
                  <a:pt x="2904186" y="1643895"/>
                  <a:pt x="3509494" y="1618137"/>
                  <a:pt x="3709116" y="1663213"/>
                </a:cubicBezTo>
                <a:cubicBezTo>
                  <a:pt x="3908738" y="1708289"/>
                  <a:pt x="3760631" y="1637455"/>
                  <a:pt x="3760631" y="1637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795493" y="3670021"/>
            <a:ext cx="4146997" cy="1172435"/>
          </a:xfrm>
          <a:custGeom>
            <a:avLst/>
            <a:gdLst>
              <a:gd name="connsiteX0" fmla="*/ 0 w 4146997"/>
              <a:gd name="connsiteY0" fmla="*/ 1146678 h 1172435"/>
              <a:gd name="connsiteX1" fmla="*/ 901521 w 4146997"/>
              <a:gd name="connsiteY1" fmla="*/ 644402 h 1172435"/>
              <a:gd name="connsiteX2" fmla="*/ 1558344 w 4146997"/>
              <a:gd name="connsiteY2" fmla="*/ 458 h 1172435"/>
              <a:gd name="connsiteX3" fmla="*/ 2292439 w 4146997"/>
              <a:gd name="connsiteY3" fmla="*/ 747433 h 1172435"/>
              <a:gd name="connsiteX4" fmla="*/ 4146997 w 4146997"/>
              <a:gd name="connsiteY4" fmla="*/ 1172435 h 1172435"/>
              <a:gd name="connsiteX5" fmla="*/ 4146997 w 4146997"/>
              <a:gd name="connsiteY5" fmla="*/ 1172435 h 1172435"/>
              <a:gd name="connsiteX6" fmla="*/ 4134118 w 4146997"/>
              <a:gd name="connsiteY6" fmla="*/ 1159556 h 117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997" h="1172435">
                <a:moveTo>
                  <a:pt x="0" y="1146678"/>
                </a:moveTo>
                <a:cubicBezTo>
                  <a:pt x="320898" y="991058"/>
                  <a:pt x="641797" y="835439"/>
                  <a:pt x="901521" y="644402"/>
                </a:cubicBezTo>
                <a:cubicBezTo>
                  <a:pt x="1161245" y="453365"/>
                  <a:pt x="1326524" y="-16714"/>
                  <a:pt x="1558344" y="458"/>
                </a:cubicBezTo>
                <a:cubicBezTo>
                  <a:pt x="1790164" y="17630"/>
                  <a:pt x="1860997" y="552104"/>
                  <a:pt x="2292439" y="747433"/>
                </a:cubicBezTo>
                <a:cubicBezTo>
                  <a:pt x="2723881" y="942762"/>
                  <a:pt x="4146997" y="1172435"/>
                  <a:pt x="4146997" y="1172435"/>
                </a:cubicBezTo>
                <a:lnTo>
                  <a:pt x="4146997" y="1172435"/>
                </a:lnTo>
                <a:lnTo>
                  <a:pt x="4134118" y="11595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3054" y="2962141"/>
            <a:ext cx="20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0051" y="3438659"/>
            <a:ext cx="229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Capitalists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97735" y="5486400"/>
            <a:ext cx="9607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46276" y="5731099"/>
            <a:ext cx="181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093" y="1690688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29741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96" y="121875"/>
            <a:ext cx="10515600" cy="1142150"/>
          </a:xfrm>
        </p:spPr>
        <p:txBody>
          <a:bodyPr/>
          <a:lstStyle/>
          <a:p>
            <a:r>
              <a:rPr lang="en-US" dirty="0"/>
              <a:t>Income in classical capitalism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89408" y="2292439"/>
            <a:ext cx="12879" cy="3245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89408" y="5550794"/>
            <a:ext cx="5563674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99141" y="2814775"/>
            <a:ext cx="218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 income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2395" y="1627357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8992" y="5473521"/>
            <a:ext cx="21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ranked by total income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9" y="1983346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level (in logs)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202287" y="2729353"/>
            <a:ext cx="2895230" cy="2744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097517" y="1734270"/>
            <a:ext cx="1734670" cy="995083"/>
          </a:xfrm>
          <a:custGeom>
            <a:avLst/>
            <a:gdLst>
              <a:gd name="connsiteX0" fmla="*/ 0 w 1734670"/>
              <a:gd name="connsiteY0" fmla="*/ 995083 h 995083"/>
              <a:gd name="connsiteX1" fmla="*/ 1129552 w 1734670"/>
              <a:gd name="connsiteY1" fmla="*/ 753036 h 995083"/>
              <a:gd name="connsiteX2" fmla="*/ 1734670 w 1734670"/>
              <a:gd name="connsiteY2" fmla="*/ 0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670" h="995083">
                <a:moveTo>
                  <a:pt x="0" y="995083"/>
                </a:moveTo>
                <a:cubicBezTo>
                  <a:pt x="420220" y="956983"/>
                  <a:pt x="840440" y="918883"/>
                  <a:pt x="1129552" y="753036"/>
                </a:cubicBezTo>
                <a:cubicBezTo>
                  <a:pt x="1418664" y="587189"/>
                  <a:pt x="1576667" y="293594"/>
                  <a:pt x="173467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in meritocratic capitalism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89408" y="2292439"/>
            <a:ext cx="12879" cy="3245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89408" y="5550794"/>
            <a:ext cx="5563674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15166" y="2653048"/>
            <a:ext cx="3580327" cy="1661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9735" y="2279561"/>
            <a:ext cx="218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 income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8896" y="1748436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8992" y="5473521"/>
            <a:ext cx="21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ranked by total income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9" y="1983346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level (in logs)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20490" y="2279561"/>
            <a:ext cx="1314450" cy="32712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5847" y="5537915"/>
            <a:ext cx="17246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The facts: Six systemic inequalities in meritocratic/liberal capitalism</a:t>
            </a:r>
          </a:p>
        </p:txBody>
      </p:sp>
    </p:spTree>
    <p:extLst>
      <p:ext uri="{BB962C8B-B14F-4D97-AF65-F5344CB8AC3E}">
        <p14:creationId xmlns:p14="http://schemas.microsoft.com/office/powerpoint/2010/main" val="96941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A52D-2B7A-4ADE-B7F7-1579D0BA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8950" cy="1325563"/>
          </a:xfrm>
        </p:spPr>
        <p:txBody>
          <a:bodyPr/>
          <a:lstStyle/>
          <a:p>
            <a:r>
              <a:rPr lang="en-US" dirty="0"/>
              <a:t>Six systemic inequalities in liberal/meritocratic capitalism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7C9D-1F98-41A8-8B62-4C7EA544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Increasing aggregate share of capital in national income</a:t>
            </a:r>
          </a:p>
          <a:p>
            <a:r>
              <a:rPr lang="en-US" dirty="0"/>
              <a:t>2. High concentration of capital ownership </a:t>
            </a:r>
          </a:p>
          <a:p>
            <a:r>
              <a:rPr lang="en-US" dirty="0"/>
              <a:t>2a. Higher rate of return on the assets of the rich</a:t>
            </a:r>
          </a:p>
          <a:p>
            <a:r>
              <a:rPr lang="en-US" dirty="0"/>
              <a:t>3. Association of high-capital and high-labor incomes in the same individuals (</a:t>
            </a:r>
            <a:r>
              <a:rPr lang="en-US" i="1" dirty="0"/>
              <a:t>homoploutia</a:t>
            </a:r>
            <a:r>
              <a:rPr lang="en-US" dirty="0"/>
              <a:t>)</a:t>
            </a:r>
          </a:p>
          <a:p>
            <a:r>
              <a:rPr lang="en-US" dirty="0"/>
              <a:t>4. High homogamy (assortative mating)</a:t>
            </a:r>
          </a:p>
          <a:p>
            <a:r>
              <a:rPr lang="en-US" dirty="0"/>
              <a:t>5. High control of the political process by the rich (movement toward plutocracy)</a:t>
            </a:r>
          </a:p>
          <a:p>
            <a:r>
              <a:rPr lang="en-US" dirty="0"/>
              <a:t>6. Greater transmission of income and wealth across generations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2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4EC0-3CCD-47FD-BE6F-5B638ED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839" y="365126"/>
            <a:ext cx="9871213" cy="801066"/>
          </a:xfrm>
        </p:spPr>
        <p:txBody>
          <a:bodyPr>
            <a:normAutofit/>
          </a:bodyPr>
          <a:lstStyle/>
          <a:p>
            <a:r>
              <a:rPr lang="en-US" sz="4000" dirty="0"/>
              <a:t>1. Increasing (macro) capital share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3E7E5-FC03-4104-8167-AB3924CC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328738"/>
            <a:ext cx="6968444" cy="5015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6C1067-C5F9-438E-83E2-7B401225D9D6}"/>
              </a:ext>
            </a:extLst>
          </p:cNvPr>
          <p:cNvSpPr txBox="1"/>
          <p:nvPr/>
        </p:nvSpPr>
        <p:spPr>
          <a:xfrm>
            <a:off x="387420" y="641560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Matthew Ronglie</a:t>
            </a:r>
          </a:p>
        </p:txBody>
      </p:sp>
    </p:spTree>
    <p:extLst>
      <p:ext uri="{BB962C8B-B14F-4D97-AF65-F5344CB8AC3E}">
        <p14:creationId xmlns:p14="http://schemas.microsoft.com/office/powerpoint/2010/main" val="364740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AFED33285954B8CC67ABFCB8D6B8A" ma:contentTypeVersion="19" ma:contentTypeDescription="Create a new document." ma:contentTypeScope="" ma:versionID="e956d5afbfc457a3d586aec6e8c96758">
  <xsd:schema xmlns:xsd="http://www.w3.org/2001/XMLSchema" xmlns:xs="http://www.w3.org/2001/XMLSchema" xmlns:p="http://schemas.microsoft.com/office/2006/metadata/properties" xmlns:ns2="7a243a71-462c-4781-87c0-e47364f2840e" xmlns:ns3="b685985b-2b07-4e27-9e49-af63b047e538" xmlns:ns4="ac5f86a0-78c6-484b-8001-39f68316abcb" targetNamespace="http://schemas.microsoft.com/office/2006/metadata/properties" ma:root="true" ma:fieldsID="d54fbc2e81c50b23c7f96d5c1684c0c5" ns2:_="" ns3:_="" ns4:_="">
    <xsd:import namespace="7a243a71-462c-4781-87c0-e47364f2840e"/>
    <xsd:import namespace="b685985b-2b07-4e27-9e49-af63b047e538"/>
    <xsd:import namespace="ac5f86a0-78c6-484b-8001-39f68316a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43a71-462c-4781-87c0-e47364f28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cdd45f9-6bdd-40ce-bc58-8a264b7c6f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5985b-2b07-4e27-9e49-af63b047e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f86a0-78c6-484b-8001-39f68316abc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260e605-d540-4e9e-b963-f882dba7308b}" ma:internalName="TaxCatchAll" ma:showField="CatchAllData" ma:web="b685985b-2b07-4e27-9e49-af63b047e5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E3E70D-4F83-46AB-BF2A-18F79FE6F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A1D368-B6BE-4BA9-B826-20A9D4C41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43a71-462c-4781-87c0-e47364f2840e"/>
    <ds:schemaRef ds:uri="b685985b-2b07-4e27-9e49-af63b047e538"/>
    <ds:schemaRef ds:uri="ac5f86a0-78c6-484b-8001-39f68316a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1221</Words>
  <Application>Microsoft Macintosh PowerPoint</Application>
  <PresentationFormat>Widescreen</PresentationFormat>
  <Paragraphs>150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   Capitalism, Alone—endogenous forces  of income increase</vt:lpstr>
      <vt:lpstr>Structure of the talk</vt:lpstr>
      <vt:lpstr>1. Defining various capitalisms in function of distribution of labor and capital incomes</vt:lpstr>
      <vt:lpstr>Income distribution in classical capitalism</vt:lpstr>
      <vt:lpstr>Income in classical capitalism</vt:lpstr>
      <vt:lpstr>Income in meritocratic capitalism</vt:lpstr>
      <vt:lpstr>2. The facts: Six systemic inequalities in meritocratic/liberal capitalism</vt:lpstr>
      <vt:lpstr>Six systemic inequalities in liberal/meritocratic capitalism</vt:lpstr>
      <vt:lpstr>1. Increasing (macro) capital share</vt:lpstr>
      <vt:lpstr>PowerPoint Presentation</vt:lpstr>
      <vt:lpstr>2. Capital income is heavily concentrated among the rich</vt:lpstr>
      <vt:lpstr>A simple inequality decomposition formula</vt:lpstr>
      <vt:lpstr>PowerPoint Presentation</vt:lpstr>
      <vt:lpstr>PowerPoint Presentation</vt:lpstr>
      <vt:lpstr>2a. Higher rate of return on the assets of the rich:  composition effect….</vt:lpstr>
      <vt:lpstr>….but also higher returns within asset-classes</vt:lpstr>
      <vt:lpstr>PowerPoint Presentation</vt:lpstr>
      <vt:lpstr>PowerPoint Presentation</vt:lpstr>
      <vt:lpstr>Two applications of homoploutia and one question</vt:lpstr>
      <vt:lpstr>United States: Homoploutia 1960-2020</vt:lpstr>
      <vt:lpstr>Homoploutia accounts for 1/5 of the increase in US inequality between 1985 and 2020</vt:lpstr>
      <vt:lpstr>4. Homogamy (assortative mating): rich males (cohorts) </vt:lpstr>
      <vt:lpstr>3. The outcome: Shrinking middle class in both market and disposable income shares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Policy: how to change it? </vt:lpstr>
      <vt:lpstr>Policy </vt:lpstr>
      <vt:lpstr>Capital: more widely owned</vt:lpstr>
      <vt:lpstr>Systemic inequalities in liberal/meritocratic capitalism and policy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Milanovic</dc:creator>
  <cp:lastModifiedBy>Anne Zweynert de Cadena</cp:lastModifiedBy>
  <cp:revision>234</cp:revision>
  <dcterms:created xsi:type="dcterms:W3CDTF">2015-11-29T14:30:05Z</dcterms:created>
  <dcterms:modified xsi:type="dcterms:W3CDTF">2023-11-10T06:35:34Z</dcterms:modified>
</cp:coreProperties>
</file>